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chart3.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2"/>
  </p:notesMasterIdLst>
  <p:sldIdLst>
    <p:sldId id="257" r:id="rId2"/>
    <p:sldId id="261" r:id="rId3"/>
    <p:sldId id="262" r:id="rId4"/>
    <p:sldId id="263" r:id="rId5"/>
    <p:sldId id="264" r:id="rId6"/>
    <p:sldId id="266"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768" r:id="rId20"/>
    <p:sldId id="764" r:id="rId21"/>
    <p:sldId id="769" r:id="rId22"/>
    <p:sldId id="770" r:id="rId23"/>
    <p:sldId id="279" r:id="rId24"/>
    <p:sldId id="292" r:id="rId25"/>
    <p:sldId id="293" r:id="rId26"/>
    <p:sldId id="294" r:id="rId27"/>
    <p:sldId id="296" r:id="rId28"/>
    <p:sldId id="311" r:id="rId29"/>
    <p:sldId id="765" r:id="rId30"/>
    <p:sldId id="312" r:id="rId31"/>
    <p:sldId id="314" r:id="rId32"/>
    <p:sldId id="317" r:id="rId33"/>
    <p:sldId id="286" r:id="rId34"/>
    <p:sldId id="287" r:id="rId35"/>
    <p:sldId id="288" r:id="rId36"/>
    <p:sldId id="289" r:id="rId37"/>
    <p:sldId id="771" r:id="rId38"/>
    <p:sldId id="766" r:id="rId39"/>
    <p:sldId id="767" r:id="rId40"/>
    <p:sldId id="259"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8" d="100"/>
          <a:sy n="68" d="100"/>
        </p:scale>
        <p:origin x="616"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file:///D:\back%20up%20from%20Quang%20Computer\Tiet%20kiem%20nang%20luong\T&#432;%20v&#7845;n%20d&#7921;%20&#225;n%20LCTEES\Demo%20project\Lay%20tu%20download\20160822_Dong%20Tam_measurement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oleObject" Target="file:///C:\Users\Toshiba%20z30\Downloads\Nhan-Lan-Tinh%20toan%20Dong%20Tam.xls"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Toshiba%20z30\Downloads\Nhan-Lan-Tinh%20toan%20Dong%20Tam.xls"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Dòng</a:t>
            </a:r>
            <a:r>
              <a:rPr lang="en-US" baseline="0"/>
              <a:t> năng lượng nhiệt trong lò (kW)</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Do khói thải</c:v>
                </c:pt>
                <c:pt idx="1">
                  <c:v>Không khí nóng đến hầm sấy</c:v>
                </c:pt>
                <c:pt idx="2">
                  <c:v>Không khí nóng đi đến hầm sấy phụ</c:v>
                </c:pt>
                <c:pt idx="3">
                  <c:v>Nhiệt để bốc hơi nước trong lò</c:v>
                </c:pt>
                <c:pt idx="4">
                  <c:v>Tổn thất do tỏa nhiệt ra môi trường</c:v>
                </c:pt>
                <c:pt idx="5">
                  <c:v>Tổn thất do tồn trữ trong gạch ra lò</c:v>
                </c:pt>
                <c:pt idx="6">
                  <c:v>Tổn thất do tồn trữ trong xe goòng</c:v>
                </c:pt>
                <c:pt idx="7">
                  <c:v>Tổn thất do sự hình thành CO</c:v>
                </c:pt>
              </c:strCache>
            </c:strRef>
          </c:cat>
          <c:val>
            <c:numRef>
              <c:f>Sheet1!$B$2:$B$9</c:f>
              <c:numCache>
                <c:formatCode>General</c:formatCode>
                <c:ptCount val="8"/>
                <c:pt idx="0">
                  <c:v>432</c:v>
                </c:pt>
                <c:pt idx="1">
                  <c:v>664</c:v>
                </c:pt>
                <c:pt idx="2">
                  <c:v>116</c:v>
                </c:pt>
                <c:pt idx="3">
                  <c:v>102</c:v>
                </c:pt>
                <c:pt idx="4">
                  <c:v>46</c:v>
                </c:pt>
                <c:pt idx="5">
                  <c:v>7</c:v>
                </c:pt>
                <c:pt idx="6">
                  <c:v>27</c:v>
                </c:pt>
                <c:pt idx="7">
                  <c:v>57</c:v>
                </c:pt>
              </c:numCache>
            </c:numRef>
          </c:val>
          <c:extLst>
            <c:ext xmlns:c16="http://schemas.microsoft.com/office/drawing/2014/chart" uri="{C3380CC4-5D6E-409C-BE32-E72D297353CC}">
              <c16:uniqueId val="{00000000-48F3-4BC6-BB0D-45EB13ABF845}"/>
            </c:ext>
          </c:extLst>
        </c:ser>
        <c:dLbls>
          <c:showLegendKey val="0"/>
          <c:showVal val="0"/>
          <c:showCatName val="0"/>
          <c:showSerName val="0"/>
          <c:showPercent val="0"/>
          <c:showBubbleSize val="0"/>
        </c:dLbls>
        <c:gapWidth val="219"/>
        <c:overlap val="-27"/>
        <c:axId val="-689086672"/>
        <c:axId val="-689083408"/>
      </c:barChart>
      <c:catAx>
        <c:axId val="-6890866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89083408"/>
        <c:crosses val="autoZero"/>
        <c:auto val="1"/>
        <c:lblAlgn val="ctr"/>
        <c:lblOffset val="100"/>
        <c:noMultiLvlLbl val="0"/>
      </c:catAx>
      <c:valAx>
        <c:axId val="-6890834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890866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7806205190326483E-2"/>
          <c:y val="6.6767632769308111E-2"/>
          <c:w val="0.49657867884496126"/>
          <c:h val="0.81150814977488051"/>
        </c:manualLayout>
      </c:layout>
      <c:pieChart>
        <c:varyColors val="1"/>
        <c:ser>
          <c:idx val="0"/>
          <c:order val="0"/>
          <c:explosion val="1"/>
          <c:dLbls>
            <c:spPr>
              <a:noFill/>
              <a:ln>
                <a:noFill/>
              </a:ln>
              <a:effectLst/>
            </c:spPr>
            <c:showLegendKey val="0"/>
            <c:showVal val="0"/>
            <c:showCatName val="0"/>
            <c:showSerName val="0"/>
            <c:showPercent val="1"/>
            <c:showBubbleSize val="0"/>
            <c:showLeaderLines val="0"/>
            <c:extLst>
              <c:ext xmlns:c15="http://schemas.microsoft.com/office/drawing/2012/chart" uri="{CE6537A1-D6FC-4f65-9D91-7224C49458BB}"/>
            </c:extLst>
          </c:dLbls>
          <c:cat>
            <c:strRef>
              <c:f>'Tính kinh tế đầu tư'!$A$85:$A$91</c:f>
              <c:strCache>
                <c:ptCount val="7"/>
                <c:pt idx="0">
                  <c:v>Lượng Nhiệt từ khói thải đi sang hầm sấy</c:v>
                </c:pt>
                <c:pt idx="1">
                  <c:v>Lượng Nhiệt từ không khí nóng trích sang hầm sấy chính</c:v>
                </c:pt>
                <c:pt idx="2">
                  <c:v>Lượng Nhiệt từ không khí nóng trích sang hầm sấy phụ</c:v>
                </c:pt>
                <c:pt idx="3">
                  <c:v>Lượng Nhiệt cần để bốc hơi nước cho gạch trong lò nung</c:v>
                </c:pt>
                <c:pt idx="4">
                  <c:v>Tổn thất do tỏa nhiệt ra môi trường </c:v>
                </c:pt>
                <c:pt idx="5">
                  <c:v>Tổn thất nhiệt do tích lũy trong gạch và xe goòng</c:v>
                </c:pt>
                <c:pt idx="6">
                  <c:v>Tổn thất nhiệt do quá trình cháy hình thành CO</c:v>
                </c:pt>
              </c:strCache>
            </c:strRef>
          </c:cat>
          <c:val>
            <c:numRef>
              <c:f>'Tính kinh tế đầu tư'!$C$85:$C$91</c:f>
              <c:numCache>
                <c:formatCode>General</c:formatCode>
                <c:ptCount val="7"/>
                <c:pt idx="0">
                  <c:v>386</c:v>
                </c:pt>
                <c:pt idx="1">
                  <c:v>593</c:v>
                </c:pt>
                <c:pt idx="2">
                  <c:v>104</c:v>
                </c:pt>
                <c:pt idx="3">
                  <c:v>91</c:v>
                </c:pt>
                <c:pt idx="4">
                  <c:v>62</c:v>
                </c:pt>
                <c:pt idx="5">
                  <c:v>32</c:v>
                </c:pt>
                <c:pt idx="6">
                  <c:v>51</c:v>
                </c:pt>
              </c:numCache>
            </c:numRef>
          </c:val>
          <c:extLst>
            <c:ext xmlns:c16="http://schemas.microsoft.com/office/drawing/2014/chart" uri="{C3380CC4-5D6E-409C-BE32-E72D297353CC}">
              <c16:uniqueId val="{00000000-5F16-4048-BF63-70BBEF474CCB}"/>
            </c:ext>
          </c:extLst>
        </c:ser>
        <c:dLbls>
          <c:showLegendKey val="0"/>
          <c:showVal val="0"/>
          <c:showCatName val="0"/>
          <c:showSerName val="0"/>
          <c:showPercent val="0"/>
          <c:showBubbleSize val="0"/>
          <c:showLeaderLines val="0"/>
        </c:dLbls>
        <c:firstSliceAng val="0"/>
      </c:pieChart>
    </c:plotArea>
    <c:legend>
      <c:legendPos val="r"/>
      <c:layout>
        <c:manualLayout>
          <c:xMode val="edge"/>
          <c:yMode val="edge"/>
          <c:x val="0.58707987351437985"/>
          <c:y val="0.11368978141001272"/>
          <c:w val="0.33646452626814344"/>
          <c:h val="0.59903769475624002"/>
        </c:manualLayout>
      </c:layout>
      <c:overlay val="0"/>
      <c:txPr>
        <a:bodyPr/>
        <a:lstStyle/>
        <a:p>
          <a:pPr>
            <a:defRPr sz="1000"/>
          </a:pPr>
          <a:endParaRPr lang="en-US"/>
        </a:p>
      </c:txPr>
    </c:legend>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Lbls>
            <c:spPr>
              <a:noFill/>
              <a:ln>
                <a:noFill/>
              </a:ln>
              <a:effectLst/>
            </c:spPr>
            <c:showLegendKey val="0"/>
            <c:showVal val="0"/>
            <c:showCatName val="0"/>
            <c:showSerName val="0"/>
            <c:showPercent val="1"/>
            <c:showBubbleSize val="0"/>
            <c:showLeaderLines val="1"/>
            <c:extLst>
              <c:ext xmlns:c15="http://schemas.microsoft.com/office/drawing/2012/chart" uri="{CE6537A1-D6FC-4f65-9D91-7224C49458BB}"/>
            </c:extLst>
          </c:dLbls>
          <c:cat>
            <c:strRef>
              <c:f>'Tính kinh tế đầu tư'!$A$127:$A$131</c:f>
              <c:strCache>
                <c:ptCount val="5"/>
                <c:pt idx="0">
                  <c:v>Nhiệt lượng để nâng nhiệt độ gạch mộc </c:v>
                </c:pt>
                <c:pt idx="1">
                  <c:v>Nhiệt lượng để nâng nhiệt độ xe goòng</c:v>
                </c:pt>
                <c:pt idx="2">
                  <c:v>Nhiệt lượng khói thải mang ra ngoài</c:v>
                </c:pt>
                <c:pt idx="3">
                  <c:v>Tổn thất nhiệt do tỏa nhiệt ra môi trường</c:v>
                </c:pt>
                <c:pt idx="4">
                  <c:v>Lượng nhiệt sử dụng cho bốc hơi nước </c:v>
                </c:pt>
              </c:strCache>
            </c:strRef>
          </c:cat>
          <c:val>
            <c:numRef>
              <c:f>'Tính kinh tế đầu tư'!$B$127:$B$131</c:f>
              <c:numCache>
                <c:formatCode>0.00</c:formatCode>
                <c:ptCount val="5"/>
                <c:pt idx="0" formatCode="0.0">
                  <c:v>67.808928571428538</c:v>
                </c:pt>
                <c:pt idx="1">
                  <c:v>76.537499999999994</c:v>
                </c:pt>
                <c:pt idx="2" formatCode="General">
                  <c:v>410.83</c:v>
                </c:pt>
                <c:pt idx="3" formatCode="General">
                  <c:v>20</c:v>
                </c:pt>
                <c:pt idx="4" formatCode="0.0000">
                  <c:v>403.82357142857126</c:v>
                </c:pt>
              </c:numCache>
            </c:numRef>
          </c:val>
          <c:extLst>
            <c:ext xmlns:c16="http://schemas.microsoft.com/office/drawing/2014/chart" uri="{C3380CC4-5D6E-409C-BE32-E72D297353CC}">
              <c16:uniqueId val="{00000000-74F8-4C60-98AC-7667DDBF9435}"/>
            </c:ext>
          </c:extLst>
        </c:ser>
        <c:dLbls>
          <c:showLegendKey val="0"/>
          <c:showVal val="0"/>
          <c:showCatName val="0"/>
          <c:showSerName val="0"/>
          <c:showPercent val="0"/>
          <c:showBubbleSize val="0"/>
          <c:showLeaderLines val="1"/>
        </c:dLbls>
        <c:firstSliceAng val="0"/>
      </c:pieChart>
    </c:plotArea>
    <c:legend>
      <c:legendPos val="r"/>
      <c:overlay val="0"/>
    </c:legend>
    <c:plotVisOnly val="1"/>
    <c:dispBlanksAs val="gap"/>
    <c:showDLblsOverMax val="0"/>
  </c:chart>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defRPr>
            </a:lvl1pPr>
          </a:lstStyle>
          <a:p>
            <a:fld id="{4F15D5BB-2B61-4040-8493-EE74C18B89D1}" type="datetimeFigureOut">
              <a:rPr lang="en-US" smtClean="0"/>
              <a:pPr/>
              <a:t>09/22/2025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rial" panose="020B0604020202020204" pitchFamily="34" charset="0"/>
              </a:defRPr>
            </a:lvl1pPr>
          </a:lstStyle>
          <a:p>
            <a:fld id="{85B243AF-8D05-480A-81A1-5A1CA25D2EC9}" type="slidenum">
              <a:rPr lang="en-US" smtClean="0"/>
              <a:pPr/>
              <a:t>‹#›</a:t>
            </a:fld>
            <a:endParaRPr lang="en-US" dirty="0"/>
          </a:p>
        </p:txBody>
      </p:sp>
    </p:spTree>
    <p:extLst>
      <p:ext uri="{BB962C8B-B14F-4D97-AF65-F5344CB8AC3E}">
        <p14:creationId xmlns:p14="http://schemas.microsoft.com/office/powerpoint/2010/main" val="35500219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041862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4F65CF-0883-0628-5F66-081F35718F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C52CFD-AAFA-AB2B-577F-8D504B0CD736}"/>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3D29895D-71F7-0639-CE8D-23AD6A158457}"/>
              </a:ext>
            </a:extLst>
          </p:cNvPr>
          <p:cNvSpPr>
            <a:spLocks noGrp="1"/>
          </p:cNvSpPr>
          <p:nvPr>
            <p:ph type="body" idx="1"/>
          </p:nvPr>
        </p:nvSpPr>
        <p:spPr/>
        <p:txBody>
          <a:bodyPr/>
          <a:lstStyle/>
          <a:p>
            <a:endParaRPr lang="vi"/>
          </a:p>
        </p:txBody>
      </p:sp>
      <p:sp>
        <p:nvSpPr>
          <p:cNvPr id="4" name="Slide Number Placeholder 3">
            <a:extLst>
              <a:ext uri="{FF2B5EF4-FFF2-40B4-BE49-F238E27FC236}">
                <a16:creationId xmlns:a16="http://schemas.microsoft.com/office/drawing/2014/main" id="{5B4DD533-30EF-F97A-9E83-027416E13468}"/>
              </a:ext>
            </a:extLst>
          </p:cNvPr>
          <p:cNvSpPr>
            <a:spLocks noGrp="1"/>
          </p:cNvSpPr>
          <p:nvPr>
            <p:ph type="sldNum" sz="quarter" idx="5"/>
          </p:nvPr>
        </p:nvSpPr>
        <p:spPr/>
        <p:txBody>
          <a:bodyPr/>
          <a:lstStyle/>
          <a:p>
            <a:fld id="{4BD050B1-5FA7-422D-9DCC-DDD1B5AC866B}" type="slidenum">
              <a:rPr lang="vi" smtClean="0"/>
              <a:t>29</a:t>
            </a:fld>
            <a:endParaRPr lang="vi"/>
          </a:p>
        </p:txBody>
      </p:sp>
    </p:spTree>
    <p:extLst>
      <p:ext uri="{BB962C8B-B14F-4D97-AF65-F5344CB8AC3E}">
        <p14:creationId xmlns:p14="http://schemas.microsoft.com/office/powerpoint/2010/main" val="19384687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g2928ea48a9b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7" name="Google Shape;357;g2928ea48a9b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2928ea48a9b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6" name="Google Shape;366;g2928ea48a9b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g2920421f965_2_2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4" name="Google Shape;374;g2920421f965_2_2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g2920421f965_2_2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2" name="Google Shape;382;g2920421f965_2_2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842468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D8CE19-A144-5255-52FE-9376E448C1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B48EEC-78A2-A2E9-D133-8414B24BE233}"/>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403A3A7A-9556-47A5-078D-F95FA95D05B4}"/>
              </a:ext>
            </a:extLst>
          </p:cNvPr>
          <p:cNvSpPr>
            <a:spLocks noGrp="1"/>
          </p:cNvSpPr>
          <p:nvPr>
            <p:ph type="body" idx="1"/>
          </p:nvPr>
        </p:nvSpPr>
        <p:spPr/>
        <p:txBody>
          <a:bodyPr/>
          <a:lstStyle/>
          <a:p>
            <a:endParaRPr lang="vi"/>
          </a:p>
        </p:txBody>
      </p:sp>
      <p:sp>
        <p:nvSpPr>
          <p:cNvPr id="4" name="Slide Number Placeholder 3">
            <a:extLst>
              <a:ext uri="{FF2B5EF4-FFF2-40B4-BE49-F238E27FC236}">
                <a16:creationId xmlns:a16="http://schemas.microsoft.com/office/drawing/2014/main" id="{065D8645-7A0B-6ABD-1C4A-A4A555158867}"/>
              </a:ext>
            </a:extLst>
          </p:cNvPr>
          <p:cNvSpPr>
            <a:spLocks noGrp="1"/>
          </p:cNvSpPr>
          <p:nvPr>
            <p:ph type="sldNum" sz="quarter" idx="5"/>
          </p:nvPr>
        </p:nvSpPr>
        <p:spPr/>
        <p:txBody>
          <a:bodyPr/>
          <a:lstStyle/>
          <a:p>
            <a:fld id="{4BD050B1-5FA7-422D-9DCC-DDD1B5AC866B}" type="slidenum">
              <a:rPr lang="vi" smtClean="0"/>
              <a:t>21</a:t>
            </a:fld>
            <a:endParaRPr lang="vi"/>
          </a:p>
        </p:txBody>
      </p:sp>
    </p:spTree>
    <p:extLst>
      <p:ext uri="{BB962C8B-B14F-4D97-AF65-F5344CB8AC3E}">
        <p14:creationId xmlns:p14="http://schemas.microsoft.com/office/powerpoint/2010/main" val="22854569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75B591-1B86-3245-5FA5-2AA84CCB5B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8B4A22-A1E6-97C0-F104-EA01504E583E}"/>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A898CECA-468C-84F6-C45F-5078A929F3BE}"/>
              </a:ext>
            </a:extLst>
          </p:cNvPr>
          <p:cNvSpPr>
            <a:spLocks noGrp="1"/>
          </p:cNvSpPr>
          <p:nvPr>
            <p:ph type="body" idx="1"/>
          </p:nvPr>
        </p:nvSpPr>
        <p:spPr/>
        <p:txBody>
          <a:bodyPr/>
          <a:lstStyle/>
          <a:p>
            <a:endParaRPr lang="vi"/>
          </a:p>
        </p:txBody>
      </p:sp>
      <p:sp>
        <p:nvSpPr>
          <p:cNvPr id="4" name="Slide Number Placeholder 3">
            <a:extLst>
              <a:ext uri="{FF2B5EF4-FFF2-40B4-BE49-F238E27FC236}">
                <a16:creationId xmlns:a16="http://schemas.microsoft.com/office/drawing/2014/main" id="{7552930B-1D04-9FF9-3E55-3D3BE6B849D8}"/>
              </a:ext>
            </a:extLst>
          </p:cNvPr>
          <p:cNvSpPr>
            <a:spLocks noGrp="1"/>
          </p:cNvSpPr>
          <p:nvPr>
            <p:ph type="sldNum" sz="quarter" idx="5"/>
          </p:nvPr>
        </p:nvSpPr>
        <p:spPr/>
        <p:txBody>
          <a:bodyPr/>
          <a:lstStyle/>
          <a:p>
            <a:fld id="{4BD050B1-5FA7-422D-9DCC-DDD1B5AC866B}" type="slidenum">
              <a:rPr lang="vi" smtClean="0"/>
              <a:t>22</a:t>
            </a:fld>
            <a:endParaRPr lang="vi"/>
          </a:p>
        </p:txBody>
      </p:sp>
    </p:spTree>
    <p:extLst>
      <p:ext uri="{BB962C8B-B14F-4D97-AF65-F5344CB8AC3E}">
        <p14:creationId xmlns:p14="http://schemas.microsoft.com/office/powerpoint/2010/main" val="29085936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85DFCC-7A70-F4CE-CF82-B7757D978F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B911303-5AEC-98C7-E4D5-A93405509604}"/>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DFCF5D29-C1DF-7F76-05DA-0B0E6D67D281}"/>
              </a:ext>
            </a:extLst>
          </p:cNvPr>
          <p:cNvSpPr>
            <a:spLocks noGrp="1"/>
          </p:cNvSpPr>
          <p:nvPr>
            <p:ph type="body" idx="1"/>
          </p:nvPr>
        </p:nvSpPr>
        <p:spPr/>
        <p:txBody>
          <a:bodyPr/>
          <a:lstStyle/>
          <a:p>
            <a:endParaRPr lang="vi"/>
          </a:p>
        </p:txBody>
      </p:sp>
      <p:sp>
        <p:nvSpPr>
          <p:cNvPr id="4" name="Slide Number Placeholder 3">
            <a:extLst>
              <a:ext uri="{FF2B5EF4-FFF2-40B4-BE49-F238E27FC236}">
                <a16:creationId xmlns:a16="http://schemas.microsoft.com/office/drawing/2014/main" id="{979C1BCD-741F-8A87-BD0A-89E14D1EA2BC}"/>
              </a:ext>
            </a:extLst>
          </p:cNvPr>
          <p:cNvSpPr>
            <a:spLocks noGrp="1"/>
          </p:cNvSpPr>
          <p:nvPr>
            <p:ph type="sldNum" sz="quarter" idx="5"/>
          </p:nvPr>
        </p:nvSpPr>
        <p:spPr/>
        <p:txBody>
          <a:bodyPr/>
          <a:lstStyle/>
          <a:p>
            <a:fld id="{4BD050B1-5FA7-422D-9DCC-DDD1B5AC866B}" type="slidenum">
              <a:rPr lang="vi" smtClean="0"/>
              <a:t>23</a:t>
            </a:fld>
            <a:endParaRPr lang="vi"/>
          </a:p>
        </p:txBody>
      </p:sp>
    </p:spTree>
    <p:extLst>
      <p:ext uri="{BB962C8B-B14F-4D97-AF65-F5344CB8AC3E}">
        <p14:creationId xmlns:p14="http://schemas.microsoft.com/office/powerpoint/2010/main" val="3508928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171088-8E68-8C98-C55A-ECDC2AB02A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BD54AF-A2FA-88A8-FC36-F9CB5D5EA583}"/>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77826DC3-9B0D-0302-5E36-D4FE60FB6FFA}"/>
              </a:ext>
            </a:extLst>
          </p:cNvPr>
          <p:cNvSpPr>
            <a:spLocks noGrp="1"/>
          </p:cNvSpPr>
          <p:nvPr>
            <p:ph type="body" idx="1"/>
          </p:nvPr>
        </p:nvSpPr>
        <p:spPr/>
        <p:txBody>
          <a:bodyPr/>
          <a:lstStyle/>
          <a:p>
            <a:endParaRPr lang="vi"/>
          </a:p>
        </p:txBody>
      </p:sp>
      <p:sp>
        <p:nvSpPr>
          <p:cNvPr id="4" name="Slide Number Placeholder 3">
            <a:extLst>
              <a:ext uri="{FF2B5EF4-FFF2-40B4-BE49-F238E27FC236}">
                <a16:creationId xmlns:a16="http://schemas.microsoft.com/office/drawing/2014/main" id="{D2366B5D-DB11-DA93-CD71-F5749609365B}"/>
              </a:ext>
            </a:extLst>
          </p:cNvPr>
          <p:cNvSpPr>
            <a:spLocks noGrp="1"/>
          </p:cNvSpPr>
          <p:nvPr>
            <p:ph type="sldNum" sz="quarter" idx="5"/>
          </p:nvPr>
        </p:nvSpPr>
        <p:spPr/>
        <p:txBody>
          <a:bodyPr/>
          <a:lstStyle/>
          <a:p>
            <a:fld id="{4BD050B1-5FA7-422D-9DCC-DDD1B5AC866B}" type="slidenum">
              <a:rPr lang="vi" smtClean="0"/>
              <a:t>24</a:t>
            </a:fld>
            <a:endParaRPr lang="vi"/>
          </a:p>
        </p:txBody>
      </p:sp>
    </p:spTree>
    <p:extLst>
      <p:ext uri="{BB962C8B-B14F-4D97-AF65-F5344CB8AC3E}">
        <p14:creationId xmlns:p14="http://schemas.microsoft.com/office/powerpoint/2010/main" val="14248779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2242BB-08B9-1FF5-320E-5008A66134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42F10B-6881-EAAF-1335-D2A954F59FD4}"/>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6045DB03-4392-5311-F8D8-4CEEE35306A4}"/>
              </a:ext>
            </a:extLst>
          </p:cNvPr>
          <p:cNvSpPr>
            <a:spLocks noGrp="1"/>
          </p:cNvSpPr>
          <p:nvPr>
            <p:ph type="body" idx="1"/>
          </p:nvPr>
        </p:nvSpPr>
        <p:spPr/>
        <p:txBody>
          <a:bodyPr/>
          <a:lstStyle/>
          <a:p>
            <a:endParaRPr lang="vi"/>
          </a:p>
        </p:txBody>
      </p:sp>
      <p:sp>
        <p:nvSpPr>
          <p:cNvPr id="4" name="Slide Number Placeholder 3">
            <a:extLst>
              <a:ext uri="{FF2B5EF4-FFF2-40B4-BE49-F238E27FC236}">
                <a16:creationId xmlns:a16="http://schemas.microsoft.com/office/drawing/2014/main" id="{46F201D6-D584-8AA4-6664-EBA157F309B4}"/>
              </a:ext>
            </a:extLst>
          </p:cNvPr>
          <p:cNvSpPr>
            <a:spLocks noGrp="1"/>
          </p:cNvSpPr>
          <p:nvPr>
            <p:ph type="sldNum" sz="quarter" idx="5"/>
          </p:nvPr>
        </p:nvSpPr>
        <p:spPr/>
        <p:txBody>
          <a:bodyPr/>
          <a:lstStyle/>
          <a:p>
            <a:fld id="{4BD050B1-5FA7-422D-9DCC-DDD1B5AC866B}" type="slidenum">
              <a:rPr lang="vi" smtClean="0"/>
              <a:t>25</a:t>
            </a:fld>
            <a:endParaRPr lang="vi"/>
          </a:p>
        </p:txBody>
      </p:sp>
    </p:spTree>
    <p:extLst>
      <p:ext uri="{BB962C8B-B14F-4D97-AF65-F5344CB8AC3E}">
        <p14:creationId xmlns:p14="http://schemas.microsoft.com/office/powerpoint/2010/main" val="38320022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5C3F4F-F782-E068-221D-56E274DC4C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78A402-C114-2FC7-C415-F70DD4D13F00}"/>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3168A0DA-6730-C0E6-0EC6-AE1C22B6621B}"/>
              </a:ext>
            </a:extLst>
          </p:cNvPr>
          <p:cNvSpPr>
            <a:spLocks noGrp="1"/>
          </p:cNvSpPr>
          <p:nvPr>
            <p:ph type="body" idx="1"/>
          </p:nvPr>
        </p:nvSpPr>
        <p:spPr/>
        <p:txBody>
          <a:bodyPr/>
          <a:lstStyle/>
          <a:p>
            <a:endParaRPr lang="vi"/>
          </a:p>
        </p:txBody>
      </p:sp>
      <p:sp>
        <p:nvSpPr>
          <p:cNvPr id="4" name="Slide Number Placeholder 3">
            <a:extLst>
              <a:ext uri="{FF2B5EF4-FFF2-40B4-BE49-F238E27FC236}">
                <a16:creationId xmlns:a16="http://schemas.microsoft.com/office/drawing/2014/main" id="{BB4F4D05-6F40-C03F-D19A-3C0CA61AEC60}"/>
              </a:ext>
            </a:extLst>
          </p:cNvPr>
          <p:cNvSpPr>
            <a:spLocks noGrp="1"/>
          </p:cNvSpPr>
          <p:nvPr>
            <p:ph type="sldNum" sz="quarter" idx="5"/>
          </p:nvPr>
        </p:nvSpPr>
        <p:spPr/>
        <p:txBody>
          <a:bodyPr/>
          <a:lstStyle/>
          <a:p>
            <a:fld id="{4BD050B1-5FA7-422D-9DCC-DDD1B5AC866B}" type="slidenum">
              <a:rPr lang="vi" smtClean="0"/>
              <a:t>26</a:t>
            </a:fld>
            <a:endParaRPr lang="vi"/>
          </a:p>
        </p:txBody>
      </p:sp>
    </p:spTree>
    <p:extLst>
      <p:ext uri="{BB962C8B-B14F-4D97-AF65-F5344CB8AC3E}">
        <p14:creationId xmlns:p14="http://schemas.microsoft.com/office/powerpoint/2010/main" val="41958270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E6D108-2A48-AC49-1844-CA894DD0A06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98FB42-98BC-4891-3B1C-F3D1758CE8F0}"/>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83F015DA-B3F2-5F28-237F-25FB66B5A784}"/>
              </a:ext>
            </a:extLst>
          </p:cNvPr>
          <p:cNvSpPr>
            <a:spLocks noGrp="1"/>
          </p:cNvSpPr>
          <p:nvPr>
            <p:ph type="body" idx="1"/>
          </p:nvPr>
        </p:nvSpPr>
        <p:spPr/>
        <p:txBody>
          <a:bodyPr/>
          <a:lstStyle/>
          <a:p>
            <a:endParaRPr lang="vi"/>
          </a:p>
        </p:txBody>
      </p:sp>
      <p:sp>
        <p:nvSpPr>
          <p:cNvPr id="4" name="Slide Number Placeholder 3">
            <a:extLst>
              <a:ext uri="{FF2B5EF4-FFF2-40B4-BE49-F238E27FC236}">
                <a16:creationId xmlns:a16="http://schemas.microsoft.com/office/drawing/2014/main" id="{637CB888-20C4-94E7-82DE-7A55E38C1395}"/>
              </a:ext>
            </a:extLst>
          </p:cNvPr>
          <p:cNvSpPr>
            <a:spLocks noGrp="1"/>
          </p:cNvSpPr>
          <p:nvPr>
            <p:ph type="sldNum" sz="quarter" idx="5"/>
          </p:nvPr>
        </p:nvSpPr>
        <p:spPr/>
        <p:txBody>
          <a:bodyPr/>
          <a:lstStyle/>
          <a:p>
            <a:fld id="{4BD050B1-5FA7-422D-9DCC-DDD1B5AC866B}" type="slidenum">
              <a:rPr lang="vi" smtClean="0"/>
              <a:t>27</a:t>
            </a:fld>
            <a:endParaRPr lang="vi"/>
          </a:p>
        </p:txBody>
      </p:sp>
    </p:spTree>
    <p:extLst>
      <p:ext uri="{BB962C8B-B14F-4D97-AF65-F5344CB8AC3E}">
        <p14:creationId xmlns:p14="http://schemas.microsoft.com/office/powerpoint/2010/main" val="22921111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C88347-55A0-10E3-429C-16F351DFB1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CFE04B-A7D6-F198-1F69-FE8E5DFFB274}"/>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E2721FFD-C656-53C6-2AE1-9ABAC35B991F}"/>
              </a:ext>
            </a:extLst>
          </p:cNvPr>
          <p:cNvSpPr>
            <a:spLocks noGrp="1"/>
          </p:cNvSpPr>
          <p:nvPr>
            <p:ph type="body" idx="1"/>
          </p:nvPr>
        </p:nvSpPr>
        <p:spPr/>
        <p:txBody>
          <a:bodyPr/>
          <a:lstStyle/>
          <a:p>
            <a:endParaRPr lang="vi"/>
          </a:p>
        </p:txBody>
      </p:sp>
      <p:sp>
        <p:nvSpPr>
          <p:cNvPr id="4" name="Slide Number Placeholder 3">
            <a:extLst>
              <a:ext uri="{FF2B5EF4-FFF2-40B4-BE49-F238E27FC236}">
                <a16:creationId xmlns:a16="http://schemas.microsoft.com/office/drawing/2014/main" id="{3E0DD4C8-640A-5112-73FB-49DC490100FF}"/>
              </a:ext>
            </a:extLst>
          </p:cNvPr>
          <p:cNvSpPr>
            <a:spLocks noGrp="1"/>
          </p:cNvSpPr>
          <p:nvPr>
            <p:ph type="sldNum" sz="quarter" idx="5"/>
          </p:nvPr>
        </p:nvSpPr>
        <p:spPr/>
        <p:txBody>
          <a:bodyPr/>
          <a:lstStyle/>
          <a:p>
            <a:fld id="{4BD050B1-5FA7-422D-9DCC-DDD1B5AC866B}" type="slidenum">
              <a:rPr lang="vi" smtClean="0"/>
              <a:t>28</a:t>
            </a:fld>
            <a:endParaRPr lang="vi"/>
          </a:p>
        </p:txBody>
      </p:sp>
    </p:spTree>
    <p:extLst>
      <p:ext uri="{BB962C8B-B14F-4D97-AF65-F5344CB8AC3E}">
        <p14:creationId xmlns:p14="http://schemas.microsoft.com/office/powerpoint/2010/main" val="11104624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704851" y="3286125"/>
            <a:ext cx="10782298" cy="1044396"/>
          </a:xfrm>
          <a:prstGeom prst="rect">
            <a:avLst/>
          </a:prstGeom>
        </p:spPr>
        <p:txBody>
          <a:bodyPr spcFirstLastPara="1" wrap="square" lIns="91425" tIns="91425" rIns="91425" bIns="91425" anchor="ctr" anchorCtr="0">
            <a:normAutofit/>
          </a:bodyPr>
          <a:lstStyle>
            <a:lvl1pPr lvl="0" algn="ctr">
              <a:spcBef>
                <a:spcPts val="0"/>
              </a:spcBef>
              <a:spcAft>
                <a:spcPts val="0"/>
              </a:spcAft>
              <a:buSzPts val="5200"/>
              <a:buNone/>
              <a:defRPr sz="640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704850" y="4330521"/>
            <a:ext cx="10782299" cy="556800"/>
          </a:xfrm>
          <a:prstGeom prst="rect">
            <a:avLst/>
          </a:prstGeom>
        </p:spPr>
        <p:txBody>
          <a:bodyPr spcFirstLastPara="1" wrap="square" lIns="91425" tIns="91425" rIns="91425" bIns="91425" anchor="ctr" anchorCtr="0">
            <a:normAutofit/>
          </a:bodyPr>
          <a:lstStyle>
            <a:lvl1pPr lvl="0" algn="ctr">
              <a:lnSpc>
                <a:spcPct val="100000"/>
              </a:lnSpc>
              <a:spcBef>
                <a:spcPts val="0"/>
              </a:spcBef>
              <a:spcAft>
                <a:spcPts val="0"/>
              </a:spcAft>
              <a:buSzPts val="2800"/>
              <a:buNone/>
              <a:defRPr sz="2400">
                <a:latin typeface="+mn-lt"/>
                <a:cs typeface="Arial" panose="020B0604020202020204" pitchFamily="34" charset="0"/>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6" name="Picture 5">
            <a:extLst>
              <a:ext uri="{FF2B5EF4-FFF2-40B4-BE49-F238E27FC236}">
                <a16:creationId xmlns:a16="http://schemas.microsoft.com/office/drawing/2014/main" id="{D32CA9A0-7614-240E-50EB-6039CDF220A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3" y="0"/>
            <a:ext cx="12189834" cy="6858000"/>
          </a:xfrm>
          <a:prstGeom prst="rect">
            <a:avLst/>
          </a:prstGeom>
        </p:spPr>
      </p:pic>
      <p:sp>
        <p:nvSpPr>
          <p:cNvPr id="7" name="AutoShape 2">
            <a:extLst>
              <a:ext uri="{FF2B5EF4-FFF2-40B4-BE49-F238E27FC236}">
                <a16:creationId xmlns:a16="http://schemas.microsoft.com/office/drawing/2014/main" id="{DB804833-650E-91DB-2B37-48C190A5CDC0}"/>
              </a:ext>
            </a:extLst>
          </p:cNvPr>
          <p:cNvSpPr>
            <a:spLocks noChangeArrowheads="1"/>
          </p:cNvSpPr>
          <p:nvPr userDrawn="1"/>
        </p:nvSpPr>
        <p:spPr bwMode="auto">
          <a:xfrm>
            <a:off x="-1" y="0"/>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US" dirty="0">
              <a:latin typeface="Arial" panose="020B0604020202020204" pitchFamily="34" charset="0"/>
            </a:endParaRPr>
          </a:p>
        </p:txBody>
      </p:sp>
      <p:sp>
        <p:nvSpPr>
          <p:cNvPr id="8" name="Subtitle 2">
            <a:extLst>
              <a:ext uri="{FF2B5EF4-FFF2-40B4-BE49-F238E27FC236}">
                <a16:creationId xmlns:a16="http://schemas.microsoft.com/office/drawing/2014/main" id="{3EEA9EC2-23F7-F0C8-7BE1-91764DC387E9}"/>
              </a:ext>
            </a:extLst>
          </p:cNvPr>
          <p:cNvSpPr txBox="1">
            <a:spLocks/>
          </p:cNvSpPr>
          <p:nvPr userDrawn="1"/>
        </p:nvSpPr>
        <p:spPr>
          <a:xfrm>
            <a:off x="838201" y="1926547"/>
            <a:ext cx="10515599" cy="1070557"/>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chemeClr val="dk1"/>
              </a:buClr>
              <a:buSzPts val="1400"/>
              <a:buFont typeface="Roboto"/>
              <a:buNone/>
              <a:defRPr sz="2400" b="1" i="0" u="none" strike="noStrike" cap="none" baseline="0">
                <a:solidFill>
                  <a:srgbClr val="003153"/>
                </a:solidFill>
                <a:latin typeface="Arial" panose="020B0604020202020204" pitchFamily="34" charset="0"/>
                <a:ea typeface="Roboto"/>
                <a:cs typeface="Arial" panose="020B0604020202020204" pitchFamily="34" charset="0"/>
                <a:sym typeface="Roboto"/>
              </a:defRPr>
            </a:lvl1pPr>
            <a:lvl2pPr marL="457200" marR="0" lvl="1" indent="0" algn="ctr" rtl="0">
              <a:lnSpc>
                <a:spcPct val="100000"/>
              </a:lnSpc>
              <a:spcBef>
                <a:spcPts val="0"/>
              </a:spcBef>
              <a:spcAft>
                <a:spcPts val="0"/>
              </a:spcAft>
              <a:buClr>
                <a:schemeClr val="dk1"/>
              </a:buClr>
              <a:buSzPts val="1400"/>
              <a:buFont typeface="Roboto"/>
              <a:buNone/>
              <a:defRPr sz="2000" b="0" i="0" u="none" strike="noStrike" cap="none">
                <a:solidFill>
                  <a:schemeClr val="dk1"/>
                </a:solidFill>
                <a:latin typeface="Roboto"/>
                <a:ea typeface="Roboto"/>
                <a:cs typeface="Roboto"/>
                <a:sym typeface="Roboto"/>
              </a:defRPr>
            </a:lvl2pPr>
            <a:lvl3pPr marL="914400" marR="0" lvl="2" indent="0" algn="ctr" rtl="0">
              <a:lnSpc>
                <a:spcPct val="100000"/>
              </a:lnSpc>
              <a:spcBef>
                <a:spcPts val="0"/>
              </a:spcBef>
              <a:spcAft>
                <a:spcPts val="0"/>
              </a:spcAft>
              <a:buClr>
                <a:schemeClr val="dk1"/>
              </a:buClr>
              <a:buSzPts val="1400"/>
              <a:buFont typeface="Roboto"/>
              <a:buNone/>
              <a:defRPr sz="1800" b="0" i="0" u="none" strike="noStrike" cap="none">
                <a:solidFill>
                  <a:schemeClr val="dk1"/>
                </a:solidFill>
                <a:latin typeface="Roboto"/>
                <a:ea typeface="Roboto"/>
                <a:cs typeface="Roboto"/>
                <a:sym typeface="Roboto"/>
              </a:defRPr>
            </a:lvl3pPr>
            <a:lvl4pPr marL="1371600" marR="0" lvl="3" indent="0" algn="ctr" rtl="0">
              <a:lnSpc>
                <a:spcPct val="100000"/>
              </a:lnSpc>
              <a:spcBef>
                <a:spcPts val="0"/>
              </a:spcBef>
              <a:spcAft>
                <a:spcPts val="0"/>
              </a:spcAft>
              <a:buClr>
                <a:schemeClr val="dk1"/>
              </a:buClr>
              <a:buSzPts val="1400"/>
              <a:buFont typeface="Roboto"/>
              <a:buNone/>
              <a:defRPr sz="1600" b="0" i="0" u="none" strike="noStrike" cap="none">
                <a:solidFill>
                  <a:schemeClr val="dk1"/>
                </a:solidFill>
                <a:latin typeface="Roboto"/>
                <a:ea typeface="Roboto"/>
                <a:cs typeface="Roboto"/>
                <a:sym typeface="Roboto"/>
              </a:defRPr>
            </a:lvl4pPr>
            <a:lvl5pPr marL="1828800" marR="0" lvl="4" indent="0" algn="ctr" rtl="0">
              <a:lnSpc>
                <a:spcPct val="100000"/>
              </a:lnSpc>
              <a:spcBef>
                <a:spcPts val="0"/>
              </a:spcBef>
              <a:spcAft>
                <a:spcPts val="0"/>
              </a:spcAft>
              <a:buClr>
                <a:schemeClr val="dk1"/>
              </a:buClr>
              <a:buSzPts val="1400"/>
              <a:buFont typeface="Roboto"/>
              <a:buNone/>
              <a:defRPr sz="1600" b="0" i="0" u="none" strike="noStrike" cap="none">
                <a:solidFill>
                  <a:schemeClr val="dk1"/>
                </a:solidFill>
                <a:latin typeface="Roboto"/>
                <a:ea typeface="Roboto"/>
                <a:cs typeface="Roboto"/>
                <a:sym typeface="Roboto"/>
              </a:defRPr>
            </a:lvl5pPr>
            <a:lvl6pPr marL="2286000" marR="0" lvl="5" indent="0" algn="ctr" rtl="0">
              <a:lnSpc>
                <a:spcPct val="100000"/>
              </a:lnSpc>
              <a:spcBef>
                <a:spcPts val="0"/>
              </a:spcBef>
              <a:spcAft>
                <a:spcPts val="0"/>
              </a:spcAft>
              <a:buClr>
                <a:schemeClr val="dk1"/>
              </a:buClr>
              <a:buSzPts val="1400"/>
              <a:buFont typeface="Roboto"/>
              <a:buNone/>
              <a:defRPr sz="1600" b="0" i="0" u="none" strike="noStrike" cap="none">
                <a:solidFill>
                  <a:schemeClr val="dk1"/>
                </a:solidFill>
                <a:latin typeface="Roboto"/>
                <a:ea typeface="Roboto"/>
                <a:cs typeface="Roboto"/>
                <a:sym typeface="Roboto"/>
              </a:defRPr>
            </a:lvl6pPr>
            <a:lvl7pPr marL="2743200" marR="0" lvl="6" indent="0" algn="ctr" rtl="0">
              <a:lnSpc>
                <a:spcPct val="100000"/>
              </a:lnSpc>
              <a:spcBef>
                <a:spcPts val="0"/>
              </a:spcBef>
              <a:spcAft>
                <a:spcPts val="0"/>
              </a:spcAft>
              <a:buClr>
                <a:schemeClr val="dk1"/>
              </a:buClr>
              <a:buSzPts val="1400"/>
              <a:buFont typeface="Roboto"/>
              <a:buNone/>
              <a:defRPr sz="1600" b="0" i="0" u="none" strike="noStrike" cap="none">
                <a:solidFill>
                  <a:schemeClr val="dk1"/>
                </a:solidFill>
                <a:latin typeface="Roboto"/>
                <a:ea typeface="Roboto"/>
                <a:cs typeface="Roboto"/>
                <a:sym typeface="Roboto"/>
              </a:defRPr>
            </a:lvl7pPr>
            <a:lvl8pPr marL="3200400" marR="0" lvl="7" indent="0" algn="ctr" rtl="0">
              <a:lnSpc>
                <a:spcPct val="100000"/>
              </a:lnSpc>
              <a:spcBef>
                <a:spcPts val="0"/>
              </a:spcBef>
              <a:spcAft>
                <a:spcPts val="0"/>
              </a:spcAft>
              <a:buClr>
                <a:schemeClr val="dk1"/>
              </a:buClr>
              <a:buSzPts val="1400"/>
              <a:buFont typeface="Roboto"/>
              <a:buNone/>
              <a:defRPr sz="1600" b="0" i="0" u="none" strike="noStrike" cap="none">
                <a:solidFill>
                  <a:schemeClr val="dk1"/>
                </a:solidFill>
                <a:latin typeface="Roboto"/>
                <a:ea typeface="Roboto"/>
                <a:cs typeface="Roboto"/>
                <a:sym typeface="Roboto"/>
              </a:defRPr>
            </a:lvl8pPr>
            <a:lvl9pPr marL="3657600" marR="0" lvl="8" indent="0" algn="ctr" rtl="0">
              <a:lnSpc>
                <a:spcPct val="100000"/>
              </a:lnSpc>
              <a:spcBef>
                <a:spcPts val="0"/>
              </a:spcBef>
              <a:spcAft>
                <a:spcPts val="0"/>
              </a:spcAft>
              <a:buClr>
                <a:schemeClr val="dk1"/>
              </a:buClr>
              <a:buSzPts val="1400"/>
              <a:buFont typeface="Roboto"/>
              <a:buNone/>
              <a:defRPr sz="1600" b="0" i="0" u="none" strike="noStrike" cap="none">
                <a:solidFill>
                  <a:schemeClr val="dk1"/>
                </a:solidFill>
                <a:latin typeface="Roboto"/>
                <a:ea typeface="Roboto"/>
                <a:cs typeface="Roboto"/>
                <a:sym typeface="Roboto"/>
              </a:defRPr>
            </a:lvl9pPr>
          </a:lstStyle>
          <a:p>
            <a:r>
              <a:rPr lang="en-US" kern="0" dirty="0"/>
              <a:t>DỰ ÁN THÚC ĐẨY TIẾT KIỆM NĂNG LƯỢNG </a:t>
            </a:r>
          </a:p>
          <a:p>
            <a:r>
              <a:rPr lang="en-US" kern="0" dirty="0"/>
              <a:t>TRONG CÁC NGÀNH CÔNG NGHIỆP VIỆT NAM</a:t>
            </a:r>
          </a:p>
        </p:txBody>
      </p:sp>
      <p:sp>
        <p:nvSpPr>
          <p:cNvPr id="11" name="Date Placeholder 3">
            <a:extLst>
              <a:ext uri="{FF2B5EF4-FFF2-40B4-BE49-F238E27FC236}">
                <a16:creationId xmlns:a16="http://schemas.microsoft.com/office/drawing/2014/main" id="{6E4BE14F-E092-31B4-2BDA-F5F1A104815E}"/>
              </a:ext>
            </a:extLst>
          </p:cNvPr>
          <p:cNvSpPr>
            <a:spLocks noGrp="1"/>
          </p:cNvSpPr>
          <p:nvPr>
            <p:ph type="dt" sz="half" idx="10"/>
          </p:nvPr>
        </p:nvSpPr>
        <p:spPr>
          <a:xfrm>
            <a:off x="838200" y="6356350"/>
            <a:ext cx="2743200" cy="365125"/>
          </a:xfrm>
          <a:prstGeom prst="rect">
            <a:avLst/>
          </a:prstGeom>
        </p:spPr>
        <p:txBody>
          <a:bodyPr/>
          <a:lstStyle/>
          <a:p>
            <a:fld id="{31E3CAD9-E7AB-4E26-84DB-EF5CB779DEBB}" type="datetimeFigureOut">
              <a:rPr lang="en-US" smtClean="0"/>
              <a:t>09/22/2025</a:t>
            </a:fld>
            <a:endParaRPr lang="en-US"/>
          </a:p>
        </p:txBody>
      </p:sp>
      <p:sp>
        <p:nvSpPr>
          <p:cNvPr id="12" name="Footer Placeholder 4">
            <a:extLst>
              <a:ext uri="{FF2B5EF4-FFF2-40B4-BE49-F238E27FC236}">
                <a16:creationId xmlns:a16="http://schemas.microsoft.com/office/drawing/2014/main" id="{F279ECB8-3F3F-6759-535C-3F7BB2328F7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13" name="Slide Number Placeholder 5">
            <a:extLst>
              <a:ext uri="{FF2B5EF4-FFF2-40B4-BE49-F238E27FC236}">
                <a16:creationId xmlns:a16="http://schemas.microsoft.com/office/drawing/2014/main" id="{6195C230-EC74-2D37-1F1B-569F1081E295}"/>
              </a:ext>
            </a:extLst>
          </p:cNvPr>
          <p:cNvSpPr>
            <a:spLocks noGrp="1"/>
          </p:cNvSpPr>
          <p:nvPr>
            <p:ph type="sldNum" sz="quarter" idx="12"/>
          </p:nvPr>
        </p:nvSpPr>
        <p:spPr>
          <a:xfrm>
            <a:off x="8610600" y="6356350"/>
            <a:ext cx="2743200" cy="365125"/>
          </a:xfrm>
          <a:prstGeom prst="rect">
            <a:avLst/>
          </a:prstGeom>
        </p:spPr>
        <p:txBody>
          <a:bodyPr/>
          <a:lstStyle/>
          <a:p>
            <a:fld id="{DDA70A67-A867-42F0-871F-01B78550C99D}" type="slidenum">
              <a:rPr lang="en-US" smtClean="0"/>
              <a:t>‹#›</a:t>
            </a:fld>
            <a:endParaRPr lang="en-US"/>
          </a:p>
        </p:txBody>
      </p:sp>
      <p:sp>
        <p:nvSpPr>
          <p:cNvPr id="14" name="Freeform 21">
            <a:extLst>
              <a:ext uri="{FF2B5EF4-FFF2-40B4-BE49-F238E27FC236}">
                <a16:creationId xmlns:a16="http://schemas.microsoft.com/office/drawing/2014/main" id="{9053CF09-0F34-19EC-A893-BA73E7659D71}"/>
              </a:ext>
            </a:extLst>
          </p:cNvPr>
          <p:cNvSpPr/>
          <p:nvPr userDrawn="1"/>
        </p:nvSpPr>
        <p:spPr>
          <a:xfrm>
            <a:off x="10399090" y="537310"/>
            <a:ext cx="954710" cy="674762"/>
          </a:xfrm>
          <a:custGeom>
            <a:avLst/>
            <a:gdLst/>
            <a:ahLst/>
            <a:cxnLst/>
            <a:rect l="l" t="t" r="r" b="b"/>
            <a:pathLst>
              <a:path w="1964908" h="1388740">
                <a:moveTo>
                  <a:pt x="0" y="0"/>
                </a:moveTo>
                <a:lnTo>
                  <a:pt x="1964907" y="0"/>
                </a:lnTo>
                <a:lnTo>
                  <a:pt x="1964907" y="1388740"/>
                </a:lnTo>
                <a:lnTo>
                  <a:pt x="0" y="1388740"/>
                </a:lnTo>
                <a:lnTo>
                  <a:pt x="0" y="0"/>
                </a:lnTo>
                <a:close/>
              </a:path>
            </a:pathLst>
          </a:custGeom>
          <a:blipFill>
            <a:blip r:embed="rId3"/>
            <a:stretch>
              <a:fillRect/>
            </a:stretch>
          </a:blipFill>
        </p:spPr>
        <p:txBody>
          <a:bodyPr/>
          <a:lstStyle/>
          <a:p>
            <a:endParaRPr lang="en-US"/>
          </a:p>
        </p:txBody>
      </p:sp>
      <p:sp>
        <p:nvSpPr>
          <p:cNvPr id="15" name="Freeform 22">
            <a:extLst>
              <a:ext uri="{FF2B5EF4-FFF2-40B4-BE49-F238E27FC236}">
                <a16:creationId xmlns:a16="http://schemas.microsoft.com/office/drawing/2014/main" id="{F8F78F3A-924D-4ED3-867A-3D95B4B5B1A3}"/>
              </a:ext>
            </a:extLst>
          </p:cNvPr>
          <p:cNvSpPr/>
          <p:nvPr userDrawn="1"/>
        </p:nvSpPr>
        <p:spPr>
          <a:xfrm>
            <a:off x="7043882" y="508294"/>
            <a:ext cx="1186237" cy="668008"/>
          </a:xfrm>
          <a:custGeom>
            <a:avLst/>
            <a:gdLst/>
            <a:ahLst/>
            <a:cxnLst/>
            <a:rect l="l" t="t" r="r" b="b"/>
            <a:pathLst>
              <a:path w="2441419" h="1374840">
                <a:moveTo>
                  <a:pt x="0" y="0"/>
                </a:moveTo>
                <a:lnTo>
                  <a:pt x="2441419" y="0"/>
                </a:lnTo>
                <a:lnTo>
                  <a:pt x="2441419" y="1374839"/>
                </a:lnTo>
                <a:lnTo>
                  <a:pt x="0" y="1374839"/>
                </a:lnTo>
                <a:lnTo>
                  <a:pt x="0" y="0"/>
                </a:lnTo>
                <a:close/>
              </a:path>
            </a:pathLst>
          </a:custGeom>
          <a:blipFill>
            <a:blip r:embed="rId4"/>
            <a:stretch>
              <a:fillRect/>
            </a:stretch>
          </a:blipFill>
        </p:spPr>
        <p:txBody>
          <a:bodyPr/>
          <a:lstStyle/>
          <a:p>
            <a:endParaRPr lang="en-US"/>
          </a:p>
        </p:txBody>
      </p:sp>
      <p:pic>
        <p:nvPicPr>
          <p:cNvPr id="16" name="Picture 15">
            <a:extLst>
              <a:ext uri="{FF2B5EF4-FFF2-40B4-BE49-F238E27FC236}">
                <a16:creationId xmlns:a16="http://schemas.microsoft.com/office/drawing/2014/main" id="{F6542A47-3981-7730-42F6-23D56C6EE5BE}"/>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t="26330" b="34452"/>
          <a:stretch/>
        </p:blipFill>
        <p:spPr>
          <a:xfrm>
            <a:off x="807627" y="619012"/>
            <a:ext cx="1138706" cy="446573"/>
          </a:xfrm>
          <a:prstGeom prst="rect">
            <a:avLst/>
          </a:prstGeom>
        </p:spPr>
      </p:pic>
      <p:pic>
        <p:nvPicPr>
          <p:cNvPr id="17" name="Picture 16">
            <a:extLst>
              <a:ext uri="{FF2B5EF4-FFF2-40B4-BE49-F238E27FC236}">
                <a16:creationId xmlns:a16="http://schemas.microsoft.com/office/drawing/2014/main" id="{CECB9E88-8556-7BB9-C53C-2668CF84E105}"/>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636779" y="537310"/>
            <a:ext cx="1716657" cy="713721"/>
          </a:xfrm>
          <a:prstGeom prst="rect">
            <a:avLst/>
          </a:prstGeom>
        </p:spPr>
      </p:pic>
    </p:spTree>
    <p:extLst>
      <p:ext uri="{BB962C8B-B14F-4D97-AF65-F5344CB8AC3E}">
        <p14:creationId xmlns:p14="http://schemas.microsoft.com/office/powerpoint/2010/main" val="42508738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1383102"/>
            <a:ext cx="10972800" cy="4952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3200" b="1">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2282099"/>
            <a:ext cx="10972800" cy="3420634"/>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Arial" panose="020B0604020202020204" pitchFamily="34" charset="0"/>
                <a:cs typeface="Arial" panose="020B0604020202020204" pitchFamily="34" charset="0"/>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cxnSp>
        <p:nvCxnSpPr>
          <p:cNvPr id="9" name="Straight Connector 8">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065532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9956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4"/>
        <p:cNvGrpSpPr/>
        <p:nvPr/>
      </p:nvGrpSpPr>
      <p:grpSpPr>
        <a:xfrm>
          <a:off x="0" y="0"/>
          <a:ext cx="0" cy="0"/>
          <a:chOff x="0" y="0"/>
          <a:chExt cx="0" cy="0"/>
        </a:xfrm>
      </p:grpSpPr>
      <p:sp>
        <p:nvSpPr>
          <p:cNvPr id="25" name="Google Shape;25;p5"/>
          <p:cNvSpPr txBox="1">
            <a:spLocks noGrp="1"/>
          </p:cNvSpPr>
          <p:nvPr>
            <p:ph type="title"/>
          </p:nvPr>
        </p:nvSpPr>
        <p:spPr>
          <a:xfrm>
            <a:off x="415599" y="1132823"/>
            <a:ext cx="11360800" cy="817600"/>
          </a:xfrm>
          <a:prstGeom prst="rect">
            <a:avLst/>
          </a:prstGeom>
        </p:spPr>
        <p:txBody>
          <a:bodyPr spcFirstLastPara="1" wrap="square" lIns="91425" tIns="91425" rIns="91425" bIns="91425" anchor="t" anchorCtr="0">
            <a:noAutofit/>
          </a:bodyPr>
          <a:lstStyle>
            <a:lvl1pPr lvl="0">
              <a:spcBef>
                <a:spcPts val="0"/>
              </a:spcBef>
              <a:spcAft>
                <a:spcPts val="0"/>
              </a:spcAft>
              <a:buSzPts val="3000"/>
              <a:buNone/>
              <a:defRPr>
                <a:latin typeface="Arial" panose="020B0604020202020204" pitchFamily="34" charset="0"/>
                <a:cs typeface="Arial" panose="020B0604020202020204" pitchFamily="34" charset="0"/>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dirty="0"/>
          </a:p>
        </p:txBody>
      </p:sp>
      <p:sp>
        <p:nvSpPr>
          <p:cNvPr id="26" name="Google Shape;26;p5"/>
          <p:cNvSpPr txBox="1">
            <a:spLocks noGrp="1"/>
          </p:cNvSpPr>
          <p:nvPr>
            <p:ph type="body" idx="1"/>
          </p:nvPr>
        </p:nvSpPr>
        <p:spPr>
          <a:xfrm>
            <a:off x="415601" y="1950423"/>
            <a:ext cx="5333200" cy="45296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atin typeface="Arial" panose="020B0604020202020204" pitchFamily="34" charset="0"/>
                <a:cs typeface="Arial" panose="020B0604020202020204" pitchFamily="34" charset="0"/>
              </a:defRPr>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dirty="0"/>
          </a:p>
        </p:txBody>
      </p:sp>
      <p:sp>
        <p:nvSpPr>
          <p:cNvPr id="27" name="Google Shape;27;p5"/>
          <p:cNvSpPr txBox="1">
            <a:spLocks noGrp="1"/>
          </p:cNvSpPr>
          <p:nvPr>
            <p:ph type="body" idx="2"/>
          </p:nvPr>
        </p:nvSpPr>
        <p:spPr>
          <a:xfrm>
            <a:off x="6443201" y="1950423"/>
            <a:ext cx="5333200" cy="45296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atin typeface="Arial" panose="020B0604020202020204" pitchFamily="34" charset="0"/>
                <a:cs typeface="Arial" panose="020B0604020202020204" pitchFamily="34" charset="0"/>
              </a:defRPr>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dirty="0"/>
          </a:p>
        </p:txBody>
      </p:sp>
      <p:sp>
        <p:nvSpPr>
          <p:cNvPr id="28" name="Google Shape;28;p5"/>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fld id="{00000000-1234-1234-1234-123412341234}" type="slidenum">
              <a:rPr lang="vi" smtClean="0"/>
              <a:pPr algn="r"/>
              <a:t>‹#›</a:t>
            </a:fld>
            <a:endParaRPr lang="vi"/>
          </a:p>
        </p:txBody>
      </p:sp>
    </p:spTree>
    <p:extLst>
      <p:ext uri="{BB962C8B-B14F-4D97-AF65-F5344CB8AC3E}">
        <p14:creationId xmlns:p14="http://schemas.microsoft.com/office/powerpoint/2010/main" val="9389117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pic>
        <p:nvPicPr>
          <p:cNvPr id="2" name="Picture 8">
            <a:extLst>
              <a:ext uri="{FF2B5EF4-FFF2-40B4-BE49-F238E27FC236}">
                <a16:creationId xmlns:a16="http://schemas.microsoft.com/office/drawing/2014/main" id="{ADE08E77-7421-0CFE-784A-652DA4F0A82E}"/>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FBC1ECE2-0883-D8E0-D5CC-26638186872C}"/>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pic>
        <p:nvPicPr>
          <p:cNvPr id="4" name="Picture 3" descr="A blue and green logo&#10;&#10;Description automatically generated">
            <a:extLst>
              <a:ext uri="{FF2B5EF4-FFF2-40B4-BE49-F238E27FC236}">
                <a16:creationId xmlns:a16="http://schemas.microsoft.com/office/drawing/2014/main" id="{6DBC56D4-19BA-C8E7-8301-9590F2FB2EF6}"/>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5" name="Straight Connector 4">
            <a:extLst>
              <a:ext uri="{FF2B5EF4-FFF2-40B4-BE49-F238E27FC236}">
                <a16:creationId xmlns:a16="http://schemas.microsoft.com/office/drawing/2014/main" id="{265850DB-3844-A882-BFC3-5F8DCFF735E8}"/>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461E932-0810-086A-FC1F-37918A9AC1CE}"/>
              </a:ext>
            </a:extLst>
          </p:cNvPr>
          <p:cNvSpPr txBox="1"/>
          <p:nvPr userDrawn="1"/>
        </p:nvSpPr>
        <p:spPr>
          <a:xfrm>
            <a:off x="2099153" y="667369"/>
            <a:ext cx="7729873" cy="338554"/>
          </a:xfrm>
          <a:prstGeom prst="rect">
            <a:avLst/>
          </a:prstGeom>
          <a:noFill/>
        </p:spPr>
        <p:txBody>
          <a:bodyPr wrap="none" rtlCol="0">
            <a:spAutoFit/>
          </a:bodyPr>
          <a:lstStyle/>
          <a:p>
            <a:r>
              <a:rPr lang="en-US" sz="1600" b="1" i="1" dirty="0" err="1">
                <a:solidFill>
                  <a:srgbClr val="466DB0"/>
                </a:solidFill>
                <a:latin typeface="Arial" panose="020B0604020202020204" pitchFamily="34" charset="0"/>
              </a:rPr>
              <a:t>Dự</a:t>
            </a:r>
            <a:r>
              <a:rPr lang="en-US" sz="1600" b="1" i="1" baseline="0" dirty="0">
                <a:solidFill>
                  <a:srgbClr val="466DB0"/>
                </a:solidFill>
                <a:latin typeface="Arial" panose="020B0604020202020204" pitchFamily="34" charset="0"/>
              </a:rPr>
              <a:t> </a:t>
            </a:r>
            <a:r>
              <a:rPr lang="en-US" sz="1600" b="1" i="1" baseline="0" dirty="0" err="1">
                <a:solidFill>
                  <a:srgbClr val="466DB0"/>
                </a:solidFill>
                <a:latin typeface="Arial" panose="020B0604020202020204" pitchFamily="34" charset="0"/>
              </a:rPr>
              <a:t>án</a:t>
            </a:r>
            <a:r>
              <a:rPr lang="en-US" sz="1600" b="1" i="1" baseline="0" dirty="0">
                <a:solidFill>
                  <a:srgbClr val="466DB0"/>
                </a:solidFill>
                <a:latin typeface="Arial" panose="020B0604020202020204" pitchFamily="34" charset="0"/>
              </a:rPr>
              <a:t> </a:t>
            </a:r>
            <a:r>
              <a:rPr lang="en-US" sz="1600" b="1" i="1" baseline="0" dirty="0" err="1">
                <a:solidFill>
                  <a:srgbClr val="466DB0"/>
                </a:solidFill>
                <a:latin typeface="Arial" panose="020B0604020202020204" pitchFamily="34" charset="0"/>
              </a:rPr>
              <a:t>Thúc</a:t>
            </a:r>
            <a:r>
              <a:rPr lang="en-US" sz="1600" b="1" i="1" baseline="0" dirty="0">
                <a:solidFill>
                  <a:srgbClr val="466DB0"/>
                </a:solidFill>
                <a:latin typeface="Arial" panose="020B0604020202020204" pitchFamily="34" charset="0"/>
              </a:rPr>
              <a:t> </a:t>
            </a:r>
            <a:r>
              <a:rPr lang="en-US" sz="1600" b="1" i="1" baseline="0" dirty="0" err="1">
                <a:solidFill>
                  <a:srgbClr val="466DB0"/>
                </a:solidFill>
                <a:latin typeface="Arial" panose="020B0604020202020204" pitchFamily="34" charset="0"/>
              </a:rPr>
              <a:t>đẩy</a:t>
            </a:r>
            <a:r>
              <a:rPr lang="en-US" sz="1600" b="1" i="1" baseline="0" dirty="0">
                <a:solidFill>
                  <a:srgbClr val="466DB0"/>
                </a:solidFill>
                <a:latin typeface="Arial" panose="020B0604020202020204" pitchFamily="34" charset="0"/>
              </a:rPr>
              <a:t> </a:t>
            </a:r>
            <a:r>
              <a:rPr lang="en-US" sz="1600" b="1" i="1" baseline="0" dirty="0" err="1">
                <a:solidFill>
                  <a:srgbClr val="466DB0"/>
                </a:solidFill>
                <a:latin typeface="Arial" panose="020B0604020202020204" pitchFamily="34" charset="0"/>
              </a:rPr>
              <a:t>Tiết</a:t>
            </a:r>
            <a:r>
              <a:rPr lang="en-US" sz="1600" b="1" i="1" baseline="0" dirty="0">
                <a:solidFill>
                  <a:srgbClr val="466DB0"/>
                </a:solidFill>
                <a:latin typeface="Arial" panose="020B0604020202020204" pitchFamily="34" charset="0"/>
              </a:rPr>
              <a:t> </a:t>
            </a:r>
            <a:r>
              <a:rPr lang="en-US" sz="1600" b="1" i="1" baseline="0" dirty="0" err="1">
                <a:solidFill>
                  <a:srgbClr val="466DB0"/>
                </a:solidFill>
                <a:latin typeface="Arial" panose="020B0604020202020204" pitchFamily="34" charset="0"/>
              </a:rPr>
              <a:t>kiệm</a:t>
            </a:r>
            <a:r>
              <a:rPr lang="en-US" sz="1600" b="1" i="1" baseline="0" dirty="0">
                <a:solidFill>
                  <a:srgbClr val="466DB0"/>
                </a:solidFill>
                <a:latin typeface="Arial" panose="020B0604020202020204" pitchFamily="34" charset="0"/>
              </a:rPr>
              <a:t> </a:t>
            </a:r>
            <a:r>
              <a:rPr lang="en-US" sz="1600" b="1" i="1" baseline="0" dirty="0" err="1">
                <a:solidFill>
                  <a:srgbClr val="466DB0"/>
                </a:solidFill>
                <a:latin typeface="Arial" panose="020B0604020202020204" pitchFamily="34" charset="0"/>
              </a:rPr>
              <a:t>năng</a:t>
            </a:r>
            <a:r>
              <a:rPr lang="en-US" sz="1600" b="1" i="1" baseline="0" dirty="0">
                <a:solidFill>
                  <a:srgbClr val="466DB0"/>
                </a:solidFill>
                <a:latin typeface="Arial" panose="020B0604020202020204" pitchFamily="34" charset="0"/>
              </a:rPr>
              <a:t> </a:t>
            </a:r>
            <a:r>
              <a:rPr lang="en-US" sz="1600" b="1" i="1" baseline="0" dirty="0" err="1">
                <a:solidFill>
                  <a:srgbClr val="466DB0"/>
                </a:solidFill>
                <a:latin typeface="Arial" panose="020B0604020202020204" pitchFamily="34" charset="0"/>
              </a:rPr>
              <a:t>lượng</a:t>
            </a:r>
            <a:r>
              <a:rPr lang="en-US" sz="1600" b="1" i="1" baseline="0" dirty="0">
                <a:solidFill>
                  <a:srgbClr val="466DB0"/>
                </a:solidFill>
                <a:latin typeface="Arial" panose="020B0604020202020204" pitchFamily="34" charset="0"/>
              </a:rPr>
              <a:t> </a:t>
            </a:r>
            <a:r>
              <a:rPr lang="en-US" sz="1600" b="1" i="1" baseline="0" dirty="0" err="1">
                <a:solidFill>
                  <a:srgbClr val="466DB0"/>
                </a:solidFill>
                <a:latin typeface="Arial" panose="020B0604020202020204" pitchFamily="34" charset="0"/>
              </a:rPr>
              <a:t>trong</a:t>
            </a:r>
            <a:r>
              <a:rPr lang="en-US" sz="1600" b="1" i="1" baseline="0" dirty="0">
                <a:solidFill>
                  <a:srgbClr val="466DB0"/>
                </a:solidFill>
                <a:latin typeface="Arial" panose="020B0604020202020204" pitchFamily="34" charset="0"/>
              </a:rPr>
              <a:t> </a:t>
            </a:r>
            <a:r>
              <a:rPr lang="en-US" sz="1600" b="1" i="1" baseline="0" dirty="0" err="1">
                <a:solidFill>
                  <a:srgbClr val="466DB0"/>
                </a:solidFill>
                <a:latin typeface="Arial" panose="020B0604020202020204" pitchFamily="34" charset="0"/>
              </a:rPr>
              <a:t>các</a:t>
            </a:r>
            <a:r>
              <a:rPr lang="en-US" sz="1600" b="1" i="1" baseline="0" dirty="0">
                <a:solidFill>
                  <a:srgbClr val="466DB0"/>
                </a:solidFill>
                <a:latin typeface="Arial" panose="020B0604020202020204" pitchFamily="34" charset="0"/>
              </a:rPr>
              <a:t> </a:t>
            </a:r>
            <a:r>
              <a:rPr lang="en-US" sz="1600" b="1" i="1" baseline="0" dirty="0" err="1">
                <a:solidFill>
                  <a:srgbClr val="466DB0"/>
                </a:solidFill>
                <a:latin typeface="Arial" panose="020B0604020202020204" pitchFamily="34" charset="0"/>
              </a:rPr>
              <a:t>ngành</a:t>
            </a:r>
            <a:r>
              <a:rPr lang="en-US" sz="1600" b="1" i="1" baseline="0" dirty="0">
                <a:solidFill>
                  <a:srgbClr val="466DB0"/>
                </a:solidFill>
                <a:latin typeface="Arial" panose="020B0604020202020204" pitchFamily="34" charset="0"/>
              </a:rPr>
              <a:t> </a:t>
            </a:r>
            <a:r>
              <a:rPr lang="en-US" sz="1600" b="1" i="1" baseline="0" dirty="0" err="1">
                <a:solidFill>
                  <a:srgbClr val="466DB0"/>
                </a:solidFill>
                <a:latin typeface="Arial" panose="020B0604020202020204" pitchFamily="34" charset="0"/>
              </a:rPr>
              <a:t>công</a:t>
            </a:r>
            <a:r>
              <a:rPr lang="en-US" sz="1600" b="1" i="1" baseline="0" dirty="0">
                <a:solidFill>
                  <a:srgbClr val="466DB0"/>
                </a:solidFill>
                <a:latin typeface="Arial" panose="020B0604020202020204" pitchFamily="34" charset="0"/>
              </a:rPr>
              <a:t> </a:t>
            </a:r>
            <a:r>
              <a:rPr lang="en-US" sz="1600" b="1" i="1" baseline="0" dirty="0" err="1">
                <a:solidFill>
                  <a:srgbClr val="466DB0"/>
                </a:solidFill>
                <a:latin typeface="Arial" panose="020B0604020202020204" pitchFamily="34" charset="0"/>
              </a:rPr>
              <a:t>nghiệp</a:t>
            </a:r>
            <a:r>
              <a:rPr lang="en-US" sz="1600" b="1" i="1" baseline="0" dirty="0">
                <a:solidFill>
                  <a:srgbClr val="466DB0"/>
                </a:solidFill>
                <a:latin typeface="Arial" panose="020B0604020202020204" pitchFamily="34" charset="0"/>
              </a:rPr>
              <a:t> </a:t>
            </a:r>
            <a:r>
              <a:rPr lang="en-US" sz="1600" b="1" i="1" baseline="0" dirty="0" err="1">
                <a:solidFill>
                  <a:srgbClr val="466DB0"/>
                </a:solidFill>
                <a:latin typeface="Arial" panose="020B0604020202020204" pitchFamily="34" charset="0"/>
              </a:rPr>
              <a:t>Việt</a:t>
            </a:r>
            <a:r>
              <a:rPr lang="en-US" sz="1600" b="1" i="1" baseline="0" dirty="0">
                <a:solidFill>
                  <a:srgbClr val="466DB0"/>
                </a:solidFill>
                <a:latin typeface="Arial" panose="020B0604020202020204" pitchFamily="34" charset="0"/>
              </a:rPr>
              <a:t> Nam</a:t>
            </a:r>
            <a:endParaRPr lang="en-US" sz="1600" b="1" i="1" dirty="0">
              <a:solidFill>
                <a:srgbClr val="466DB0"/>
              </a:solidFill>
              <a:latin typeface="Arial" panose="020B0604020202020204" pitchFamily="34" charset="0"/>
            </a:endParaRPr>
          </a:p>
        </p:txBody>
      </p:sp>
      <p:pic>
        <p:nvPicPr>
          <p:cNvPr id="9" name="Picture 8">
            <a:extLst>
              <a:ext uri="{FF2B5EF4-FFF2-40B4-BE49-F238E27FC236}">
                <a16:creationId xmlns:a16="http://schemas.microsoft.com/office/drawing/2014/main" id="{56625000-70BC-B1AD-2E82-61AABC2459E5}"/>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
        <p:nvSpPr>
          <p:cNvPr id="12" name="Google Shape;6;p1"/>
          <p:cNvSpPr txBox="1">
            <a:spLocks noGrp="1"/>
          </p:cNvSpPr>
          <p:nvPr>
            <p:ph type="title"/>
          </p:nvPr>
        </p:nvSpPr>
        <p:spPr>
          <a:xfrm>
            <a:off x="609109" y="1202774"/>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13" name="Google Shape;7;p1"/>
          <p:cNvSpPr txBox="1">
            <a:spLocks noGrp="1"/>
          </p:cNvSpPr>
          <p:nvPr>
            <p:ph type="body" idx="1"/>
          </p:nvPr>
        </p:nvSpPr>
        <p:spPr>
          <a:xfrm>
            <a:off x="609600" y="2009775"/>
            <a:ext cx="10972800" cy="4299658"/>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444014586"/>
      </p:ext>
    </p:extLst>
  </p:cSld>
  <p:clrMap bg1="lt1" tx1="dk1" bg2="dk2" tx2="lt2" accent1="accent1" accent2="accent2" accent3="accent3" accent4="accent4" accent5="accent5" accent6="accent6" hlink="hlink" folHlink="folHlink"/>
  <p:sldLayoutIdLst>
    <p:sldLayoutId id="2147483666" r:id="rId1"/>
    <p:sldLayoutId id="2147483671" r:id="rId2"/>
    <p:sldLayoutId id="2147483687" r:id="rId3"/>
    <p:sldLayoutId id="2147483688"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20.svg"/></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20.svg"/><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575035" y="4180341"/>
            <a:ext cx="11048214" cy="756776"/>
          </a:xfrm>
        </p:spPr>
        <p:txBody>
          <a:bodyPr>
            <a:normAutofit fontScale="92500" lnSpcReduction="10000"/>
          </a:bodyPr>
          <a:lstStyle/>
          <a:p>
            <a:pPr marL="114300" indent="0" algn="l"/>
            <a:r>
              <a:rPr lang="en-US" sz="2000" b="1" u="sng" dirty="0">
                <a:solidFill>
                  <a:schemeClr val="accent1">
                    <a:lumMod val="50000"/>
                  </a:schemeClr>
                </a:solidFill>
              </a:rPr>
              <a:t>Module 9:</a:t>
            </a:r>
            <a:r>
              <a:rPr lang="en-US" sz="2000" b="1" dirty="0">
                <a:solidFill>
                  <a:schemeClr val="accent1">
                    <a:lumMod val="50000"/>
                  </a:schemeClr>
                </a:solidFill>
              </a:rPr>
              <a:t> </a:t>
            </a:r>
            <a:r>
              <a:rPr lang="vi-VN" sz="2000" dirty="0">
                <a:solidFill>
                  <a:schemeClr val="accent1">
                    <a:lumMod val="50000"/>
                  </a:schemeClr>
                </a:solidFill>
              </a:rPr>
              <a:t>Một số nghiên cứu thực tế điển hình về sử dụng năng lượng </a:t>
            </a:r>
            <a:endParaRPr lang="en-US" sz="2000" dirty="0">
              <a:solidFill>
                <a:schemeClr val="accent1">
                  <a:lumMod val="50000"/>
                </a:schemeClr>
              </a:solidFill>
            </a:endParaRPr>
          </a:p>
          <a:p>
            <a:pPr marL="114300" indent="0" algn="l"/>
            <a:r>
              <a:rPr lang="en-US" sz="2000" dirty="0">
                <a:solidFill>
                  <a:schemeClr val="accent1">
                    <a:lumMod val="50000"/>
                  </a:schemeClr>
                </a:solidFill>
              </a:rPr>
              <a:t>                  </a:t>
            </a:r>
            <a:r>
              <a:rPr lang="en-US" sz="2000" dirty="0" err="1">
                <a:solidFill>
                  <a:schemeClr val="accent1">
                    <a:lumMod val="50000"/>
                  </a:schemeClr>
                </a:solidFill>
              </a:rPr>
              <a:t>Tiết</a:t>
            </a:r>
            <a:r>
              <a:rPr lang="en-US" sz="2000" dirty="0">
                <a:solidFill>
                  <a:schemeClr val="accent1">
                    <a:lumMod val="50000"/>
                  </a:schemeClr>
                </a:solidFill>
              </a:rPr>
              <a:t> </a:t>
            </a:r>
            <a:r>
              <a:rPr lang="en-US" sz="2000" dirty="0" err="1">
                <a:solidFill>
                  <a:schemeClr val="accent1">
                    <a:lumMod val="50000"/>
                  </a:schemeClr>
                </a:solidFill>
              </a:rPr>
              <a:t>kiệm</a:t>
            </a:r>
            <a:r>
              <a:rPr lang="en-US" sz="2000" dirty="0">
                <a:solidFill>
                  <a:schemeClr val="accent1">
                    <a:lumMod val="50000"/>
                  </a:schemeClr>
                </a:solidFill>
              </a:rPr>
              <a:t> </a:t>
            </a:r>
            <a:r>
              <a:rPr lang="en-US" sz="2000" dirty="0" err="1">
                <a:solidFill>
                  <a:schemeClr val="accent1">
                    <a:lumMod val="50000"/>
                  </a:schemeClr>
                </a:solidFill>
              </a:rPr>
              <a:t>và</a:t>
            </a:r>
            <a:r>
              <a:rPr lang="en-US" sz="2000" dirty="0">
                <a:solidFill>
                  <a:schemeClr val="accent1">
                    <a:lumMod val="50000"/>
                  </a:schemeClr>
                </a:solidFill>
              </a:rPr>
              <a:t> </a:t>
            </a:r>
            <a:r>
              <a:rPr lang="en-US" sz="2000" dirty="0" err="1">
                <a:solidFill>
                  <a:schemeClr val="accent1">
                    <a:lumMod val="50000"/>
                  </a:schemeClr>
                </a:solidFill>
              </a:rPr>
              <a:t>hiệu</a:t>
            </a:r>
            <a:r>
              <a:rPr lang="en-US" sz="2000" dirty="0">
                <a:solidFill>
                  <a:schemeClr val="accent1">
                    <a:lumMod val="50000"/>
                  </a:schemeClr>
                </a:solidFill>
              </a:rPr>
              <a:t> </a:t>
            </a:r>
            <a:r>
              <a:rPr lang="en-US" sz="2000" dirty="0" err="1">
                <a:solidFill>
                  <a:schemeClr val="accent1">
                    <a:lumMod val="50000"/>
                  </a:schemeClr>
                </a:solidFill>
              </a:rPr>
              <a:t>quả</a:t>
            </a:r>
            <a:r>
              <a:rPr lang="vi-VN" sz="2000" dirty="0">
                <a:solidFill>
                  <a:schemeClr val="accent1">
                    <a:lumMod val="50000"/>
                  </a:schemeClr>
                </a:solidFill>
              </a:rPr>
              <a:t> trong ngành gạch và gốm sứ</a:t>
            </a:r>
          </a:p>
        </p:txBody>
      </p:sp>
      <p:pic>
        <p:nvPicPr>
          <p:cNvPr id="364" name="Picture 363"/>
          <p:cNvPicPr>
            <a:picLocks noChangeAspect="1"/>
          </p:cNvPicPr>
          <p:nvPr/>
        </p:nvPicPr>
        <p:blipFill>
          <a:blip r:embed="rId3"/>
          <a:stretch>
            <a:fillRect/>
          </a:stretch>
        </p:blipFill>
        <p:spPr>
          <a:xfrm>
            <a:off x="11188160" y="5996280"/>
            <a:ext cx="1000211" cy="861720"/>
          </a:xfrm>
          <a:prstGeom prst="rect">
            <a:avLst/>
          </a:prstGeom>
        </p:spPr>
      </p:pic>
      <p:sp>
        <p:nvSpPr>
          <p:cNvPr id="4" name="TextBox 3">
            <a:extLst>
              <a:ext uri="{FF2B5EF4-FFF2-40B4-BE49-F238E27FC236}">
                <a16:creationId xmlns:a16="http://schemas.microsoft.com/office/drawing/2014/main" id="{A8700BCA-B241-F378-79B3-6CC35DAF2ED5}"/>
              </a:ext>
            </a:extLst>
          </p:cNvPr>
          <p:cNvSpPr txBox="1"/>
          <p:nvPr/>
        </p:nvSpPr>
        <p:spPr>
          <a:xfrm>
            <a:off x="697584" y="3791235"/>
            <a:ext cx="8120283" cy="400110"/>
          </a:xfrm>
          <a:prstGeom prst="rect">
            <a:avLst/>
          </a:prstGeom>
          <a:noFill/>
        </p:spPr>
        <p:txBody>
          <a:bodyPr wrap="square" rtlCol="0" anchor="ctr">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sz="2000" b="1" dirty="0" err="1">
                <a:solidFill>
                  <a:srgbClr val="0070C0"/>
                </a:solidFill>
                <a:latin typeface="Arial"/>
              </a:rPr>
              <a:t>Đối</a:t>
            </a:r>
            <a:r>
              <a:rPr lang="en-US" sz="2000" b="1" dirty="0">
                <a:solidFill>
                  <a:srgbClr val="0070C0"/>
                </a:solidFill>
                <a:latin typeface="Arial"/>
              </a:rPr>
              <a:t> t</a:t>
            </a:r>
            <a:r>
              <a:rPr lang="vi-VN" sz="2000" b="1" dirty="0">
                <a:solidFill>
                  <a:srgbClr val="0070C0"/>
                </a:solidFill>
                <a:latin typeface="Arial"/>
              </a:rPr>
              <a:t>ư</a:t>
            </a:r>
            <a:r>
              <a:rPr lang="en-US" sz="2000" b="1" dirty="0" err="1">
                <a:solidFill>
                  <a:srgbClr val="0070C0"/>
                </a:solidFill>
                <a:latin typeface="Arial"/>
              </a:rPr>
              <a:t>ợng</a:t>
            </a:r>
            <a:r>
              <a:rPr lang="en-US" sz="2000" b="1" dirty="0">
                <a:solidFill>
                  <a:srgbClr val="0070C0"/>
                </a:solidFill>
                <a:latin typeface="Arial"/>
              </a:rPr>
              <a:t>: </a:t>
            </a:r>
            <a:r>
              <a:rPr kumimoji="0" lang="en-US" sz="2000" b="1" i="0" u="none" strike="noStrike" kern="1200" cap="none" spc="0" normalizeH="0" baseline="0" noProof="0" dirty="0" err="1">
                <a:ln>
                  <a:noFill/>
                </a:ln>
                <a:solidFill>
                  <a:srgbClr val="0070C0"/>
                </a:solidFill>
                <a:effectLst/>
                <a:uLnTx/>
                <a:uFillTx/>
                <a:latin typeface="Arial"/>
                <a:ea typeface="+mn-ea"/>
                <a:cs typeface="+mn-cs"/>
              </a:rPr>
              <a:t>Cán</a:t>
            </a:r>
            <a:r>
              <a:rPr kumimoji="0" lang="en-US" sz="2000" b="1" i="0" u="none" strike="noStrike" kern="1200" cap="none" spc="0" normalizeH="0" baseline="0" noProof="0" dirty="0">
                <a:ln>
                  <a:noFill/>
                </a:ln>
                <a:solidFill>
                  <a:srgbClr val="0070C0"/>
                </a:solidFill>
                <a:effectLst/>
                <a:uLnTx/>
                <a:uFillTx/>
                <a:latin typeface="Arial"/>
                <a:ea typeface="+mn-ea"/>
                <a:cs typeface="+mn-cs"/>
              </a:rPr>
              <a:t> </a:t>
            </a:r>
            <a:r>
              <a:rPr kumimoji="0" lang="en-US" sz="2000" b="1" i="0" u="none" strike="noStrike" kern="1200" cap="none" spc="0" normalizeH="0" baseline="0" noProof="0" dirty="0" err="1">
                <a:ln>
                  <a:noFill/>
                </a:ln>
                <a:solidFill>
                  <a:srgbClr val="0070C0"/>
                </a:solidFill>
                <a:effectLst/>
                <a:uLnTx/>
                <a:uFillTx/>
                <a:latin typeface="Arial"/>
                <a:ea typeface="+mn-ea"/>
                <a:cs typeface="+mn-cs"/>
              </a:rPr>
              <a:t>bộ</a:t>
            </a:r>
            <a:r>
              <a:rPr kumimoji="0" lang="en-US" sz="2000" b="1" i="0" u="none" strike="noStrike" kern="1200" cap="none" spc="0" normalizeH="0" baseline="0" noProof="0" dirty="0">
                <a:ln>
                  <a:noFill/>
                </a:ln>
                <a:solidFill>
                  <a:srgbClr val="0070C0"/>
                </a:solidFill>
                <a:effectLst/>
                <a:uLnTx/>
                <a:uFillTx/>
                <a:latin typeface="Arial"/>
                <a:ea typeface="+mn-ea"/>
                <a:cs typeface="+mn-cs"/>
              </a:rPr>
              <a:t> </a:t>
            </a:r>
            <a:r>
              <a:rPr kumimoji="0" lang="en-US" sz="2000" b="1" i="0" u="none" strike="noStrike" kern="1200" cap="none" spc="0" normalizeH="0" baseline="0" noProof="0" dirty="0" err="1">
                <a:ln>
                  <a:noFill/>
                </a:ln>
                <a:solidFill>
                  <a:srgbClr val="0070C0"/>
                </a:solidFill>
                <a:effectLst/>
                <a:uLnTx/>
                <a:uFillTx/>
                <a:latin typeface="Arial"/>
                <a:ea typeface="+mn-ea"/>
                <a:cs typeface="+mn-cs"/>
              </a:rPr>
              <a:t>kỹ</a:t>
            </a:r>
            <a:r>
              <a:rPr kumimoji="0" lang="en-US" sz="2000" b="1" i="0" u="none" strike="noStrike" kern="1200" cap="none" spc="0" normalizeH="0" baseline="0" noProof="0" dirty="0">
                <a:ln>
                  <a:noFill/>
                </a:ln>
                <a:solidFill>
                  <a:srgbClr val="0070C0"/>
                </a:solidFill>
                <a:effectLst/>
                <a:uLnTx/>
                <a:uFillTx/>
                <a:latin typeface="Arial"/>
                <a:ea typeface="+mn-ea"/>
                <a:cs typeface="+mn-cs"/>
              </a:rPr>
              <a:t> </a:t>
            </a:r>
            <a:r>
              <a:rPr kumimoji="0" lang="en-US" sz="2000" b="1" i="0" u="none" strike="noStrike" kern="1200" cap="none" spc="0" normalizeH="0" baseline="0" noProof="0" dirty="0" err="1">
                <a:ln>
                  <a:noFill/>
                </a:ln>
                <a:solidFill>
                  <a:srgbClr val="0070C0"/>
                </a:solidFill>
                <a:effectLst/>
                <a:uLnTx/>
                <a:uFillTx/>
                <a:latin typeface="Arial"/>
                <a:ea typeface="+mn-ea"/>
                <a:cs typeface="+mn-cs"/>
              </a:rPr>
              <a:t>thuật</a:t>
            </a:r>
            <a:endParaRPr kumimoji="0" lang="ko-KR" altLang="en-US"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endParaRPr>
          </a:p>
        </p:txBody>
      </p:sp>
      <p:sp>
        <p:nvSpPr>
          <p:cNvPr id="6" name="Google Shape;46;p15">
            <a:extLst>
              <a:ext uri="{FF2B5EF4-FFF2-40B4-BE49-F238E27FC236}">
                <a16:creationId xmlns:a16="http://schemas.microsoft.com/office/drawing/2014/main" id="{BE2AF1DF-5460-4372-AFE9-31C9823D72B4}"/>
              </a:ext>
            </a:extLst>
          </p:cNvPr>
          <p:cNvSpPr txBox="1">
            <a:spLocks/>
          </p:cNvSpPr>
          <p:nvPr/>
        </p:nvSpPr>
        <p:spPr>
          <a:xfrm>
            <a:off x="259597" y="2847050"/>
            <a:ext cx="11672805" cy="881571"/>
          </a:xfrm>
          <a:prstGeom prst="rect">
            <a:avLst/>
          </a:prstGeom>
          <a:noFill/>
          <a:ln>
            <a:noFill/>
          </a:ln>
        </p:spPr>
        <p:txBody>
          <a:bodyPr spcFirstLastPara="1" wrap="square" lIns="146280" tIns="146280" rIns="146280" bIns="14628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768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5200"/>
              <a:buFont typeface="Fira Sans Extra Condensed"/>
              <a:buNone/>
              <a:tabLst/>
              <a:defRPr/>
            </a:pPr>
            <a:r>
              <a:rPr kumimoji="0" lang="en-US" sz="28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rPr>
              <a:t>KHÓA </a:t>
            </a:r>
            <a:r>
              <a:rPr kumimoji="0" lang="vi-VN" sz="28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rPr>
              <a:t>TẬP HUẤN DOANH NGHIỆP CÔNG NGHIỆP</a:t>
            </a:r>
            <a:endParaRPr kumimoji="0" lang="en-US" sz="28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endParaRPr>
          </a:p>
        </p:txBody>
      </p:sp>
    </p:spTree>
    <p:extLst>
      <p:ext uri="{BB962C8B-B14F-4D97-AF65-F5344CB8AC3E}">
        <p14:creationId xmlns:p14="http://schemas.microsoft.com/office/powerpoint/2010/main" val="20951981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E1AED1-9FA6-44ED-A177-7A70767ED080}"/>
              </a:ext>
            </a:extLst>
          </p:cNvPr>
          <p:cNvSpPr>
            <a:spLocks noGrp="1"/>
          </p:cNvSpPr>
          <p:nvPr>
            <p:ph type="title"/>
          </p:nvPr>
        </p:nvSpPr>
        <p:spPr/>
        <p:txBody>
          <a:bodyPr>
            <a:noAutofit/>
          </a:bodyPr>
          <a:lstStyle/>
          <a:p>
            <a:r>
              <a:rPr lang="vi-VN" dirty="0">
                <a:solidFill>
                  <a:schemeClr val="accent1">
                    <a:lumMod val="50000"/>
                  </a:schemeClr>
                </a:solidFill>
                <a:latin typeface="+mn-lt"/>
              </a:rPr>
              <a:t>DỰ KIẾN GIẢI PHÁP TIẾT KIỆM NĂNG LƯỢNG</a:t>
            </a:r>
            <a:endParaRPr lang="en-US" dirty="0">
              <a:solidFill>
                <a:schemeClr val="accent1">
                  <a:lumMod val="50000"/>
                </a:schemeClr>
              </a:solidFill>
              <a:latin typeface="+mn-lt"/>
            </a:endParaRPr>
          </a:p>
        </p:txBody>
      </p:sp>
      <p:sp>
        <p:nvSpPr>
          <p:cNvPr id="5" name="TextBox 4">
            <a:extLst>
              <a:ext uri="{FF2B5EF4-FFF2-40B4-BE49-F238E27FC236}">
                <a16:creationId xmlns:a16="http://schemas.microsoft.com/office/drawing/2014/main" id="{CC0E1079-0785-BDAC-9C6A-EF09DC357D5B}"/>
              </a:ext>
            </a:extLst>
          </p:cNvPr>
          <p:cNvSpPr txBox="1"/>
          <p:nvPr/>
        </p:nvSpPr>
        <p:spPr>
          <a:xfrm>
            <a:off x="609600" y="2031840"/>
            <a:ext cx="10972801" cy="4592283"/>
          </a:xfrm>
          <a:prstGeom prst="rect">
            <a:avLst/>
          </a:prstGeom>
          <a:noFill/>
        </p:spPr>
        <p:txBody>
          <a:bodyPr wrap="square">
            <a:spAutoFit/>
          </a:bodyPr>
          <a:lstStyle/>
          <a:p>
            <a:pPr marL="457189" indent="-457189">
              <a:lnSpc>
                <a:spcPct val="120000"/>
              </a:lnSpc>
              <a:spcBef>
                <a:spcPts val="800"/>
              </a:spcBef>
              <a:buFont typeface="Calibri" panose="020F0502020204030204" pitchFamily="34" charset="0"/>
              <a:buChar char="-"/>
            </a:pPr>
            <a:r>
              <a:rPr lang="en-US" sz="1600" dirty="0" err="1">
                <a:solidFill>
                  <a:srgbClr val="000000"/>
                </a:solidFill>
                <a:ea typeface="Calibri" panose="020F0502020204030204" pitchFamily="34" charset="0"/>
                <a:cs typeface="Arial" panose="020B0604020202020204" pitchFamily="34" charset="0"/>
              </a:rPr>
              <a:t>Cải</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tạo</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kéo</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dài</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hầm</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sấy</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thêm</a:t>
            </a:r>
            <a:r>
              <a:rPr lang="en-US" sz="1600" dirty="0">
                <a:solidFill>
                  <a:srgbClr val="000000"/>
                </a:solidFill>
                <a:ea typeface="Calibri" panose="020F0502020204030204" pitchFamily="34" charset="0"/>
                <a:cs typeface="Arial" panose="020B0604020202020204" pitchFamily="34" charset="0"/>
              </a:rPr>
              <a:t> 26m, </a:t>
            </a:r>
            <a:r>
              <a:rPr lang="en-US" sz="1600" dirty="0" err="1">
                <a:solidFill>
                  <a:srgbClr val="000000"/>
                </a:solidFill>
                <a:ea typeface="Calibri" panose="020F0502020204030204" pitchFamily="34" charset="0"/>
                <a:cs typeface="Arial" panose="020B0604020202020204" pitchFamily="34" charset="0"/>
              </a:rPr>
              <a:t>bố</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trí</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lại</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các</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kênh</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dẫn</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khí</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khói</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của</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hầm</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sấy</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thay</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thế</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quạt</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hút</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khói</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tổng</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của</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hầm</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sấy</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và</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thay</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đổi</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ống</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khói</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của</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lò</a:t>
            </a:r>
            <a:r>
              <a:rPr lang="en-US" sz="1600" dirty="0">
                <a:solidFill>
                  <a:srgbClr val="000000"/>
                </a:solidFill>
                <a:ea typeface="Calibri" panose="020F0502020204030204" pitchFamily="34" charset="0"/>
                <a:cs typeface="Arial" panose="020B0604020202020204" pitchFamily="34" charset="0"/>
              </a:rPr>
              <a:t>.</a:t>
            </a:r>
            <a:endParaRPr lang="en-US" sz="1600" dirty="0">
              <a:ea typeface="Calibri" panose="020F0502020204030204" pitchFamily="34" charset="0"/>
              <a:cs typeface="Arial" panose="020B0604020202020204" pitchFamily="34" charset="0"/>
            </a:endParaRPr>
          </a:p>
          <a:p>
            <a:pPr marL="457189" indent="-457189">
              <a:lnSpc>
                <a:spcPct val="120000"/>
              </a:lnSpc>
              <a:spcBef>
                <a:spcPts val="800"/>
              </a:spcBef>
              <a:buFont typeface="Calibri" panose="020F0502020204030204" pitchFamily="34" charset="0"/>
              <a:buChar char="-"/>
            </a:pPr>
            <a:r>
              <a:rPr lang="en-US" sz="1600" dirty="0" err="1">
                <a:solidFill>
                  <a:srgbClr val="000000"/>
                </a:solidFill>
                <a:ea typeface="Calibri" panose="020F0502020204030204" pitchFamily="34" charset="0"/>
                <a:cs typeface="Arial" panose="020B0604020202020204" pitchFamily="34" charset="0"/>
              </a:rPr>
              <a:t>Lắp</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đặt</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thêm</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các</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biến</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tần</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phù</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hợp</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cho</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các</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quạt</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để</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đảm</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bảo</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điều</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khiển</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lưu</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lượng</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khí</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khói</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của</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hệ</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thống</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lò</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nung</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hầm</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sấy</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theo</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phương</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thức</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tiết</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kiệm</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năng</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lượng</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và</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điều</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chỉnh</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nhanh</a:t>
            </a:r>
            <a:r>
              <a:rPr lang="en-US" sz="1600" dirty="0">
                <a:solidFill>
                  <a:srgbClr val="000000"/>
                </a:solidFill>
                <a:ea typeface="Calibri" panose="020F0502020204030204" pitchFamily="34" charset="0"/>
                <a:cs typeface="Arial" panose="020B0604020202020204" pitchFamily="34" charset="0"/>
              </a:rPr>
              <a:t>.</a:t>
            </a:r>
            <a:endParaRPr lang="en-US" sz="1600" dirty="0">
              <a:ea typeface="Calibri" panose="020F0502020204030204" pitchFamily="34" charset="0"/>
              <a:cs typeface="Arial" panose="020B0604020202020204" pitchFamily="34" charset="0"/>
            </a:endParaRPr>
          </a:p>
          <a:p>
            <a:pPr marL="457189" indent="-457189">
              <a:lnSpc>
                <a:spcPct val="120000"/>
              </a:lnSpc>
              <a:spcBef>
                <a:spcPts val="800"/>
              </a:spcBef>
              <a:buFont typeface="Calibri" panose="020F0502020204030204" pitchFamily="34" charset="0"/>
              <a:buChar char="-"/>
            </a:pPr>
            <a:r>
              <a:rPr lang="en-US" sz="1600" dirty="0">
                <a:solidFill>
                  <a:srgbClr val="000000"/>
                </a:solidFill>
                <a:ea typeface="Calibri" panose="020F0502020204030204" pitchFamily="34" charset="0"/>
                <a:cs typeface="Arial" panose="020B0604020202020204" pitchFamily="34" charset="0"/>
              </a:rPr>
              <a:t>Trang </a:t>
            </a:r>
            <a:r>
              <a:rPr lang="en-US" sz="1600" dirty="0" err="1">
                <a:solidFill>
                  <a:srgbClr val="000000"/>
                </a:solidFill>
                <a:ea typeface="Calibri" panose="020F0502020204030204" pitchFamily="34" charset="0"/>
                <a:cs typeface="Arial" panose="020B0604020202020204" pitchFamily="34" charset="0"/>
              </a:rPr>
              <a:t>bị</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cho</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cơ</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sở</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sản</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xuất</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các</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thiết</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bị</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đo</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nhanh</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cần</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thiết</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và</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tập</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huấn</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việc</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sử</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dụng</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các</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thiết</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bị</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này</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cho</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cơ</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sở</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để</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có</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thể</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điều</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chỉnh</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việc</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vận</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hành</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một</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cách</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tối</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ưu</a:t>
            </a:r>
            <a:r>
              <a:rPr lang="en-US" sz="1600" dirty="0">
                <a:solidFill>
                  <a:srgbClr val="000000"/>
                </a:solidFill>
                <a:ea typeface="Calibri" panose="020F0502020204030204" pitchFamily="34" charset="0"/>
                <a:cs typeface="Arial" panose="020B0604020202020204" pitchFamily="34" charset="0"/>
              </a:rPr>
              <a:t>.</a:t>
            </a:r>
            <a:endParaRPr lang="en-US" sz="1600" dirty="0">
              <a:ea typeface="Calibri" panose="020F0502020204030204" pitchFamily="34" charset="0"/>
              <a:cs typeface="Arial" panose="020B0604020202020204" pitchFamily="34" charset="0"/>
            </a:endParaRPr>
          </a:p>
          <a:p>
            <a:pPr marL="457189" indent="-457189">
              <a:lnSpc>
                <a:spcPct val="120000"/>
              </a:lnSpc>
              <a:spcBef>
                <a:spcPts val="800"/>
              </a:spcBef>
              <a:buFont typeface="Calibri" panose="020F0502020204030204" pitchFamily="34" charset="0"/>
              <a:buChar char="-"/>
            </a:pPr>
            <a:r>
              <a:rPr lang="en-US" sz="1600" dirty="0" err="1">
                <a:solidFill>
                  <a:srgbClr val="000000"/>
                </a:solidFill>
                <a:ea typeface="Calibri" panose="020F0502020204030204" pitchFamily="34" charset="0"/>
                <a:cs typeface="Arial" panose="020B0604020202020204" pitchFamily="34" charset="0"/>
              </a:rPr>
              <a:t>Cải</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tạo</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lò</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nung</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theo</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hướng</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trang</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bị</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thêm</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các</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vách</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trần</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thả</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xuống</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để</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đảm</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bảo</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tính</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đồng</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đều</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về</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khí</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động</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trong</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lò</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tăng</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cường</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khả</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năng</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tích</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nhiệt</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của</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lò</a:t>
            </a:r>
            <a:r>
              <a:rPr lang="en-US" sz="1600" dirty="0">
                <a:solidFill>
                  <a:srgbClr val="000000"/>
                </a:solidFill>
                <a:ea typeface="Calibri" panose="020F0502020204030204" pitchFamily="34" charset="0"/>
                <a:cs typeface="Arial" panose="020B0604020202020204" pitchFamily="34" charset="0"/>
              </a:rPr>
              <a:t> qua </a:t>
            </a:r>
            <a:r>
              <a:rPr lang="en-US" sz="1600" dirty="0" err="1">
                <a:solidFill>
                  <a:srgbClr val="000000"/>
                </a:solidFill>
                <a:ea typeface="Calibri" panose="020F0502020204030204" pitchFamily="34" charset="0"/>
                <a:cs typeface="Arial" panose="020B0604020202020204" pitchFamily="34" charset="0"/>
              </a:rPr>
              <a:t>đó</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tăng</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được</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tính</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đồng</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đều</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của</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sản</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phẩm</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gạch</a:t>
            </a:r>
            <a:r>
              <a:rPr lang="en-US" sz="1600" dirty="0">
                <a:solidFill>
                  <a:srgbClr val="000000"/>
                </a:solidFill>
                <a:ea typeface="Calibri" panose="020F0502020204030204" pitchFamily="34" charset="0"/>
                <a:cs typeface="Arial" panose="020B0604020202020204" pitchFamily="34" charset="0"/>
              </a:rPr>
              <a:t> qua </a:t>
            </a:r>
            <a:r>
              <a:rPr lang="en-US" sz="1600" dirty="0" err="1">
                <a:solidFill>
                  <a:srgbClr val="000000"/>
                </a:solidFill>
                <a:ea typeface="Calibri" panose="020F0502020204030204" pitchFamily="34" charset="0"/>
                <a:cs typeface="Arial" panose="020B0604020202020204" pitchFamily="34" charset="0"/>
              </a:rPr>
              <a:t>đó</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giảm</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được</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tỉ</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lệ</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phế</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phẩm</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của</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lò</a:t>
            </a:r>
            <a:r>
              <a:rPr lang="en-US" sz="1600" dirty="0">
                <a:solidFill>
                  <a:srgbClr val="000000"/>
                </a:solidFill>
                <a:ea typeface="Calibri" panose="020F0502020204030204" pitchFamily="34" charset="0"/>
                <a:cs typeface="Arial" panose="020B0604020202020204" pitchFamily="34" charset="0"/>
              </a:rPr>
              <a:t>.</a:t>
            </a:r>
            <a:endParaRPr lang="en-US" sz="1600" dirty="0">
              <a:ea typeface="Calibri" panose="020F0502020204030204" pitchFamily="34" charset="0"/>
              <a:cs typeface="Arial" panose="020B0604020202020204" pitchFamily="34" charset="0"/>
            </a:endParaRPr>
          </a:p>
          <a:p>
            <a:pPr marL="457189" indent="-457189">
              <a:lnSpc>
                <a:spcPct val="120000"/>
              </a:lnSpc>
              <a:spcBef>
                <a:spcPts val="800"/>
              </a:spcBef>
              <a:buFont typeface="Calibri" panose="020F0502020204030204" pitchFamily="34" charset="0"/>
              <a:buChar char="-"/>
            </a:pPr>
            <a:r>
              <a:rPr lang="en-US" sz="1600" dirty="0" err="1">
                <a:solidFill>
                  <a:srgbClr val="000000"/>
                </a:solidFill>
                <a:ea typeface="Calibri" panose="020F0502020204030204" pitchFamily="34" charset="0"/>
                <a:cs typeface="Arial" panose="020B0604020202020204" pitchFamily="34" charset="0"/>
              </a:rPr>
              <a:t>Cải</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tạo</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xe</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goòng</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theo</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hướng</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sử</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dụng</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gạch</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lỗ</a:t>
            </a:r>
            <a:r>
              <a:rPr lang="en-US" sz="1600" dirty="0">
                <a:solidFill>
                  <a:srgbClr val="000000"/>
                </a:solidFill>
                <a:ea typeface="Calibri" panose="020F0502020204030204" pitchFamily="34" charset="0"/>
                <a:cs typeface="Arial" panose="020B0604020202020204" pitchFamily="34" charset="0"/>
              </a:rPr>
              <a:t> ở </a:t>
            </a:r>
            <a:r>
              <a:rPr lang="en-US" sz="1600" dirty="0" err="1">
                <a:solidFill>
                  <a:srgbClr val="000000"/>
                </a:solidFill>
                <a:ea typeface="Calibri" panose="020F0502020204030204" pitchFamily="34" charset="0"/>
                <a:cs typeface="Arial" panose="020B0604020202020204" pitchFamily="34" charset="0"/>
              </a:rPr>
              <a:t>lõi</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gạch</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chịu</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lửa</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bản</a:t>
            </a:r>
            <a:r>
              <a:rPr lang="en-US" sz="1600" dirty="0">
                <a:solidFill>
                  <a:srgbClr val="000000"/>
                </a:solidFill>
                <a:ea typeface="Calibri" panose="020F0502020204030204" pitchFamily="34" charset="0"/>
                <a:cs typeface="Arial" panose="020B0604020202020204" pitchFamily="34" charset="0"/>
              </a:rPr>
              <a:t> to ở </a:t>
            </a:r>
            <a:r>
              <a:rPr lang="en-US" sz="1600" dirty="0" err="1">
                <a:solidFill>
                  <a:srgbClr val="000000"/>
                </a:solidFill>
                <a:ea typeface="Calibri" panose="020F0502020204030204" pitchFamily="34" charset="0"/>
                <a:cs typeface="Arial" panose="020B0604020202020204" pitchFamily="34" charset="0"/>
              </a:rPr>
              <a:t>mặt</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trên</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và</a:t>
            </a:r>
            <a:r>
              <a:rPr lang="en-US" sz="1600" dirty="0">
                <a:solidFill>
                  <a:srgbClr val="000000"/>
                </a:solidFill>
                <a:ea typeface="Calibri" panose="020F0502020204030204" pitchFamily="34" charset="0"/>
                <a:cs typeface="Arial" panose="020B0604020202020204" pitchFamily="34" charset="0"/>
              </a:rPr>
              <a:t> bao </a:t>
            </a:r>
            <a:r>
              <a:rPr lang="en-US" sz="1600" dirty="0" err="1">
                <a:solidFill>
                  <a:srgbClr val="000000"/>
                </a:solidFill>
                <a:ea typeface="Calibri" panose="020F0502020204030204" pitchFamily="34" charset="0"/>
                <a:cs typeface="Arial" panose="020B0604020202020204" pitchFamily="34" charset="0"/>
              </a:rPr>
              <a:t>quanh</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giúp</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giảm</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đáng</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kể</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khối</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lượng</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xe</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goòng</a:t>
            </a:r>
            <a:r>
              <a:rPr lang="en-US" sz="1600" dirty="0">
                <a:solidFill>
                  <a:srgbClr val="000000"/>
                </a:solidFill>
                <a:ea typeface="Calibri" panose="020F0502020204030204" pitchFamily="34" charset="0"/>
                <a:cs typeface="Arial" panose="020B0604020202020204" pitchFamily="34" charset="0"/>
              </a:rPr>
              <a:t> qua </a:t>
            </a:r>
            <a:r>
              <a:rPr lang="en-US" sz="1600" dirty="0" err="1">
                <a:solidFill>
                  <a:srgbClr val="000000"/>
                </a:solidFill>
                <a:ea typeface="Calibri" panose="020F0502020204030204" pitchFamily="34" charset="0"/>
                <a:cs typeface="Arial" panose="020B0604020202020204" pitchFamily="34" charset="0"/>
              </a:rPr>
              <a:t>đó</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giảm</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được</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tổn</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thất</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nhiệt</a:t>
            </a:r>
            <a:r>
              <a:rPr lang="en-US" sz="1600" dirty="0">
                <a:solidFill>
                  <a:srgbClr val="000000"/>
                </a:solidFill>
                <a:ea typeface="Calibri" panose="020F0502020204030204" pitchFamily="34" charset="0"/>
                <a:cs typeface="Arial" panose="020B0604020202020204" pitchFamily="34" charset="0"/>
              </a:rPr>
              <a:t> do </a:t>
            </a:r>
            <a:r>
              <a:rPr lang="en-US" sz="1600" dirty="0" err="1">
                <a:solidFill>
                  <a:srgbClr val="000000"/>
                </a:solidFill>
                <a:ea typeface="Calibri" panose="020F0502020204030204" pitchFamily="34" charset="0"/>
                <a:cs typeface="Arial" panose="020B0604020202020204" pitchFamily="34" charset="0"/>
              </a:rPr>
              <a:t>tích</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lũy</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trên</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xe</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goòng</a:t>
            </a:r>
            <a:endParaRPr lang="en-US" sz="1600" dirty="0">
              <a:ea typeface="Calibri" panose="020F0502020204030204" pitchFamily="34" charset="0"/>
              <a:cs typeface="Arial" panose="020B0604020202020204" pitchFamily="34" charset="0"/>
            </a:endParaRPr>
          </a:p>
          <a:p>
            <a:pPr marL="457189" indent="-457189">
              <a:lnSpc>
                <a:spcPct val="120000"/>
              </a:lnSpc>
              <a:spcBef>
                <a:spcPts val="800"/>
              </a:spcBef>
              <a:buFont typeface="Calibri" panose="020F0502020204030204" pitchFamily="34" charset="0"/>
              <a:buChar char="-"/>
            </a:pPr>
            <a:r>
              <a:rPr lang="en-US" sz="1600" dirty="0" err="1">
                <a:solidFill>
                  <a:srgbClr val="000000"/>
                </a:solidFill>
                <a:ea typeface="Calibri" panose="020F0502020204030204" pitchFamily="34" charset="0"/>
                <a:cs typeface="Arial" panose="020B0604020202020204" pitchFamily="34" charset="0"/>
              </a:rPr>
              <a:t>Điều</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chỉnh</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kết</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cấu</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xe</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goòng</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đồng</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loạt</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đảm</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bảo</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giảm</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thiểu</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hiện</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tượng</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lọt</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khí</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xuống</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dưới</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đáy</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goòng</a:t>
            </a:r>
            <a:endParaRPr lang="en-US" sz="1600" dirty="0">
              <a:ea typeface="Calibri" panose="020F0502020204030204" pitchFamily="34" charset="0"/>
              <a:cs typeface="Arial" panose="020B0604020202020204" pitchFamily="34" charset="0"/>
            </a:endParaRPr>
          </a:p>
          <a:p>
            <a:pPr marL="457189" indent="-457189">
              <a:lnSpc>
                <a:spcPct val="120000"/>
              </a:lnSpc>
              <a:spcBef>
                <a:spcPts val="800"/>
              </a:spcBef>
              <a:spcAft>
                <a:spcPts val="1067"/>
              </a:spcAft>
              <a:buFont typeface="Calibri" panose="020F0502020204030204" pitchFamily="34" charset="0"/>
              <a:buChar char="-"/>
            </a:pPr>
            <a:r>
              <a:rPr lang="en-US" sz="1600" dirty="0" err="1">
                <a:solidFill>
                  <a:srgbClr val="000000"/>
                </a:solidFill>
                <a:ea typeface="Calibri" panose="020F0502020204030204" pitchFamily="34" charset="0"/>
                <a:cs typeface="Arial" panose="020B0604020202020204" pitchFamily="34" charset="0"/>
              </a:rPr>
              <a:t>Điều</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chỉnh</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để</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áp</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dụng</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hệ</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thống</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làm</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lạnh</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nhanh</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cho</a:t>
            </a:r>
            <a:r>
              <a:rPr lang="en-US" sz="1600" dirty="0">
                <a:solidFill>
                  <a:srgbClr val="000000"/>
                </a:solidFill>
                <a:ea typeface="Calibri" panose="020F0502020204030204" pitchFamily="34" charset="0"/>
                <a:cs typeface="Arial" panose="020B0604020202020204" pitchFamily="34" charset="0"/>
              </a:rPr>
              <a:t> </a:t>
            </a:r>
            <a:r>
              <a:rPr lang="en-US" sz="1600" dirty="0" err="1">
                <a:solidFill>
                  <a:srgbClr val="000000"/>
                </a:solidFill>
                <a:ea typeface="Calibri" panose="020F0502020204030204" pitchFamily="34" charset="0"/>
                <a:cs typeface="Arial" panose="020B0604020202020204" pitchFamily="34" charset="0"/>
              </a:rPr>
              <a:t>lò</a:t>
            </a:r>
            <a:r>
              <a:rPr lang="en-US" sz="1600" dirty="0">
                <a:solidFill>
                  <a:srgbClr val="000000"/>
                </a:solidFill>
                <a:ea typeface="Calibri" panose="020F0502020204030204" pitchFamily="34" charset="0"/>
                <a:cs typeface="Arial" panose="020B0604020202020204" pitchFamily="34" charset="0"/>
              </a:rPr>
              <a:t>. </a:t>
            </a:r>
            <a:endParaRPr lang="en-US" sz="1600" dirty="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8308113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A01451-FE2D-4013-8901-3BA2CFD242C7}"/>
              </a:ext>
            </a:extLst>
          </p:cNvPr>
          <p:cNvSpPr>
            <a:spLocks noGrp="1"/>
          </p:cNvSpPr>
          <p:nvPr>
            <p:ph type="title"/>
          </p:nvPr>
        </p:nvSpPr>
        <p:spPr/>
        <p:txBody>
          <a:bodyPr>
            <a:noAutofit/>
          </a:bodyPr>
          <a:lstStyle/>
          <a:p>
            <a:r>
              <a:rPr lang="vi-VN" dirty="0">
                <a:solidFill>
                  <a:schemeClr val="accent1">
                    <a:lumMod val="50000"/>
                  </a:schemeClr>
                </a:solidFill>
                <a:latin typeface="+mn-lt"/>
              </a:rPr>
              <a:t>NHỮNG HOẠT ĐỘNG ĐÃ THỰC HIỆN</a:t>
            </a:r>
            <a:endParaRPr lang="en-US" dirty="0">
              <a:solidFill>
                <a:schemeClr val="accent1">
                  <a:lumMod val="50000"/>
                </a:schemeClr>
              </a:solidFill>
              <a:latin typeface="+mn-lt"/>
            </a:endParaRPr>
          </a:p>
        </p:txBody>
      </p:sp>
      <p:sp>
        <p:nvSpPr>
          <p:cNvPr id="5" name="TextBox 4">
            <a:extLst>
              <a:ext uri="{FF2B5EF4-FFF2-40B4-BE49-F238E27FC236}">
                <a16:creationId xmlns:a16="http://schemas.microsoft.com/office/drawing/2014/main" id="{49889D28-29ED-BE31-07D5-7FE16837B7DD}"/>
              </a:ext>
            </a:extLst>
          </p:cNvPr>
          <p:cNvSpPr txBox="1"/>
          <p:nvPr/>
        </p:nvSpPr>
        <p:spPr>
          <a:xfrm>
            <a:off x="881315" y="1979142"/>
            <a:ext cx="10817818" cy="3926716"/>
          </a:xfrm>
          <a:prstGeom prst="rect">
            <a:avLst/>
          </a:prstGeom>
          <a:noFill/>
        </p:spPr>
        <p:txBody>
          <a:bodyPr wrap="square">
            <a:spAutoFit/>
          </a:bodyPr>
          <a:lstStyle/>
          <a:p>
            <a:pPr marL="457189" indent="-457189">
              <a:lnSpc>
                <a:spcPct val="150000"/>
              </a:lnSpc>
              <a:buFont typeface="Calibri" panose="020F0502020204030204" pitchFamily="34" charset="0"/>
              <a:buChar char="-"/>
            </a:pPr>
            <a:r>
              <a:rPr lang="en-US" sz="2000" dirty="0" err="1">
                <a:ea typeface="Calibri" panose="020F0502020204030204" pitchFamily="34" charset="0"/>
                <a:cs typeface="Arial" panose="020B0604020202020204" pitchFamily="34" charset="0"/>
              </a:rPr>
              <a:t>Khảo</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sát</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và</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lên</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phương</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án</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kỹ</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thuật</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cho</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việc</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cải</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tạo</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hệ</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thống</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lò</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nung</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hầm</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sấy</a:t>
            </a:r>
            <a:r>
              <a:rPr lang="en-US" sz="2000" dirty="0">
                <a:ea typeface="Calibri" panose="020F0502020204030204" pitchFamily="34" charset="0"/>
                <a:cs typeface="Arial" panose="020B0604020202020204" pitchFamily="34" charset="0"/>
              </a:rPr>
              <a:t> </a:t>
            </a:r>
          </a:p>
          <a:p>
            <a:pPr marL="457189" indent="-457189">
              <a:lnSpc>
                <a:spcPct val="150000"/>
              </a:lnSpc>
              <a:buFont typeface="Calibri" panose="020F0502020204030204" pitchFamily="34" charset="0"/>
              <a:buChar char="-"/>
            </a:pPr>
            <a:r>
              <a:rPr lang="en-US" sz="2000" dirty="0" err="1">
                <a:ea typeface="Calibri" panose="020F0502020204030204" pitchFamily="34" charset="0"/>
                <a:cs typeface="Arial" panose="020B0604020202020204" pitchFamily="34" charset="0"/>
              </a:rPr>
              <a:t>Lên</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danh</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mục</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các</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trang</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thiết</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bị</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cần</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mua</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và</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hỗ</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trợ</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doanh</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nghiệp</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lựa</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chọn</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các</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trang</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thiết</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bị</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như</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quạt</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hút</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biến</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tần</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bông</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gốm</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cách</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nhiệt</a:t>
            </a:r>
            <a:endParaRPr lang="en-US" sz="2000" dirty="0">
              <a:ea typeface="Calibri" panose="020F0502020204030204" pitchFamily="34" charset="0"/>
              <a:cs typeface="Arial" panose="020B0604020202020204" pitchFamily="34" charset="0"/>
            </a:endParaRPr>
          </a:p>
          <a:p>
            <a:pPr marL="457189" indent="-457189">
              <a:lnSpc>
                <a:spcPct val="150000"/>
              </a:lnSpc>
              <a:buFont typeface="Calibri" panose="020F0502020204030204" pitchFamily="34" charset="0"/>
              <a:buChar char="-"/>
            </a:pPr>
            <a:r>
              <a:rPr lang="en-US" sz="2000" dirty="0" err="1">
                <a:ea typeface="Calibri" panose="020F0502020204030204" pitchFamily="34" charset="0"/>
                <a:cs typeface="Arial" panose="020B0604020202020204" pitchFamily="34" charset="0"/>
              </a:rPr>
              <a:t>Lên</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danh</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mục</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các</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thiết</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bị</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đo</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cần</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thiết</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trong</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việc</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hiệu</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chỉnh</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chế</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độ</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làm</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việc</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trên</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lò</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để</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trang</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bị</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cho</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cơ</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sở</a:t>
            </a:r>
            <a:r>
              <a:rPr lang="en-US" sz="2000" dirty="0">
                <a:ea typeface="Calibri" panose="020F0502020204030204" pitchFamily="34" charset="0"/>
                <a:cs typeface="Arial" panose="020B0604020202020204" pitchFamily="34" charset="0"/>
              </a:rPr>
              <a:t>.</a:t>
            </a:r>
          </a:p>
          <a:p>
            <a:pPr marL="457189" indent="-457189">
              <a:lnSpc>
                <a:spcPct val="150000"/>
              </a:lnSpc>
              <a:spcAft>
                <a:spcPts val="1067"/>
              </a:spcAft>
              <a:buFont typeface="Calibri" panose="020F0502020204030204" pitchFamily="34" charset="0"/>
              <a:buChar char="-"/>
            </a:pPr>
            <a:r>
              <a:rPr lang="en-US" sz="2000" dirty="0" err="1">
                <a:ea typeface="Calibri" panose="020F0502020204030204" pitchFamily="34" charset="0"/>
                <a:cs typeface="Arial" panose="020B0604020202020204" pitchFamily="34" charset="0"/>
              </a:rPr>
              <a:t>Hướng</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dẫn</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cơ</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sở</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thực</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hiện</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việc</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sử</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dụng</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thiết</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bị</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đo</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để</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vận</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hành</a:t>
            </a:r>
            <a:r>
              <a:rPr lang="en-US" sz="2000" dirty="0">
                <a:ea typeface="Calibri" panose="020F0502020204030204" pitchFamily="34" charset="0"/>
                <a:cs typeface="Arial" panose="020B0604020202020204" pitchFamily="34" charset="0"/>
              </a:rPr>
              <a:t> </a:t>
            </a:r>
            <a:r>
              <a:rPr lang="en-US" sz="2000" dirty="0" err="1">
                <a:ea typeface="Calibri" panose="020F0502020204030204" pitchFamily="34" charset="0"/>
                <a:cs typeface="Arial" panose="020B0604020202020204" pitchFamily="34" charset="0"/>
              </a:rPr>
              <a:t>lò</a:t>
            </a:r>
            <a:endParaRPr lang="en-US" sz="2000" dirty="0">
              <a:ea typeface="Calibri" panose="020F0502020204030204" pitchFamily="34" charset="0"/>
              <a:cs typeface="Arial" panose="020B0604020202020204" pitchFamily="34" charset="0"/>
            </a:endParaRPr>
          </a:p>
          <a:p>
            <a:pPr>
              <a:lnSpc>
                <a:spcPct val="150000"/>
              </a:lnSpc>
              <a:buNone/>
            </a:pPr>
            <a:r>
              <a:rPr lang="en-US" sz="2000" dirty="0" err="1">
                <a:ea typeface="Calibri" panose="020F0502020204030204" pitchFamily="34" charset="0"/>
              </a:rPr>
              <a:t>Hướng</a:t>
            </a:r>
            <a:r>
              <a:rPr lang="en-US" sz="2000" dirty="0">
                <a:ea typeface="Calibri" panose="020F0502020204030204" pitchFamily="34" charset="0"/>
              </a:rPr>
              <a:t> </a:t>
            </a:r>
            <a:r>
              <a:rPr lang="en-US" sz="2000" dirty="0" err="1">
                <a:ea typeface="Calibri" panose="020F0502020204030204" pitchFamily="34" charset="0"/>
              </a:rPr>
              <a:t>dẫn</a:t>
            </a:r>
            <a:r>
              <a:rPr lang="en-US" sz="2000" dirty="0">
                <a:ea typeface="Calibri" panose="020F0502020204030204" pitchFamily="34" charset="0"/>
              </a:rPr>
              <a:t> </a:t>
            </a:r>
            <a:r>
              <a:rPr lang="en-US" sz="2000" dirty="0" err="1">
                <a:ea typeface="Calibri" panose="020F0502020204030204" pitchFamily="34" charset="0"/>
              </a:rPr>
              <a:t>cơ</a:t>
            </a:r>
            <a:r>
              <a:rPr lang="en-US" sz="2000" dirty="0">
                <a:ea typeface="Calibri" panose="020F0502020204030204" pitchFamily="34" charset="0"/>
              </a:rPr>
              <a:t> </a:t>
            </a:r>
            <a:r>
              <a:rPr lang="en-US" sz="2000" dirty="0" err="1">
                <a:ea typeface="Calibri" panose="020F0502020204030204" pitchFamily="34" charset="0"/>
              </a:rPr>
              <a:t>sở</a:t>
            </a:r>
            <a:r>
              <a:rPr lang="en-US" sz="2000" dirty="0">
                <a:ea typeface="Calibri" panose="020F0502020204030204" pitchFamily="34" charset="0"/>
              </a:rPr>
              <a:t> </a:t>
            </a:r>
            <a:r>
              <a:rPr lang="en-US" sz="2000" dirty="0" err="1">
                <a:ea typeface="Calibri" panose="020F0502020204030204" pitchFamily="34" charset="0"/>
              </a:rPr>
              <a:t>trong</a:t>
            </a:r>
            <a:r>
              <a:rPr lang="en-US" sz="2000" dirty="0">
                <a:ea typeface="Calibri" panose="020F0502020204030204" pitchFamily="34" charset="0"/>
              </a:rPr>
              <a:t> </a:t>
            </a:r>
            <a:r>
              <a:rPr lang="en-US" sz="2000" dirty="0" err="1">
                <a:ea typeface="Calibri" panose="020F0502020204030204" pitchFamily="34" charset="0"/>
              </a:rPr>
              <a:t>việc</a:t>
            </a:r>
            <a:r>
              <a:rPr lang="en-US" sz="2000" dirty="0">
                <a:ea typeface="Calibri" panose="020F0502020204030204" pitchFamily="34" charset="0"/>
              </a:rPr>
              <a:t> </a:t>
            </a:r>
            <a:r>
              <a:rPr lang="en-US" sz="2000" dirty="0" err="1">
                <a:ea typeface="Calibri" panose="020F0502020204030204" pitchFamily="34" charset="0"/>
              </a:rPr>
              <a:t>thực</a:t>
            </a:r>
            <a:r>
              <a:rPr lang="en-US" sz="2000" dirty="0">
                <a:ea typeface="Calibri" panose="020F0502020204030204" pitchFamily="34" charset="0"/>
              </a:rPr>
              <a:t> </a:t>
            </a:r>
            <a:r>
              <a:rPr lang="en-US" sz="2000" dirty="0" err="1">
                <a:ea typeface="Calibri" panose="020F0502020204030204" pitchFamily="34" charset="0"/>
              </a:rPr>
              <a:t>hành</a:t>
            </a:r>
            <a:r>
              <a:rPr lang="en-US" sz="2000" dirty="0">
                <a:ea typeface="Calibri" panose="020F0502020204030204" pitchFamily="34" charset="0"/>
              </a:rPr>
              <a:t> </a:t>
            </a:r>
            <a:r>
              <a:rPr lang="en-US" sz="2000" dirty="0" err="1">
                <a:ea typeface="Calibri" panose="020F0502020204030204" pitchFamily="34" charset="0"/>
              </a:rPr>
              <a:t>hiệu</a:t>
            </a:r>
            <a:r>
              <a:rPr lang="en-US" sz="2000" dirty="0">
                <a:ea typeface="Calibri" panose="020F0502020204030204" pitchFamily="34" charset="0"/>
              </a:rPr>
              <a:t> </a:t>
            </a:r>
            <a:r>
              <a:rPr lang="en-US" sz="2000" dirty="0" err="1">
                <a:ea typeface="Calibri" panose="020F0502020204030204" pitchFamily="34" charset="0"/>
              </a:rPr>
              <a:t>chỉnh</a:t>
            </a:r>
            <a:r>
              <a:rPr lang="en-US" sz="2000" dirty="0">
                <a:ea typeface="Calibri" panose="020F0502020204030204" pitchFamily="34" charset="0"/>
              </a:rPr>
              <a:t> </a:t>
            </a:r>
            <a:r>
              <a:rPr lang="en-US" sz="2000" dirty="0" err="1">
                <a:ea typeface="Calibri" panose="020F0502020204030204" pitchFamily="34" charset="0"/>
              </a:rPr>
              <a:t>lò</a:t>
            </a:r>
            <a:r>
              <a:rPr lang="en-US" sz="2000" dirty="0">
                <a:ea typeface="Calibri" panose="020F0502020204030204" pitchFamily="34" charset="0"/>
              </a:rPr>
              <a:t> </a:t>
            </a:r>
            <a:r>
              <a:rPr lang="en-US" sz="2000" dirty="0" err="1">
                <a:ea typeface="Calibri" panose="020F0502020204030204" pitchFamily="34" charset="0"/>
              </a:rPr>
              <a:t>nhằm</a:t>
            </a:r>
            <a:r>
              <a:rPr lang="en-US" sz="2000" dirty="0">
                <a:ea typeface="Calibri" panose="020F0502020204030204" pitchFamily="34" charset="0"/>
              </a:rPr>
              <a:t> </a:t>
            </a:r>
            <a:r>
              <a:rPr lang="en-US" sz="2000" dirty="0" err="1">
                <a:ea typeface="Calibri" panose="020F0502020204030204" pitchFamily="34" charset="0"/>
              </a:rPr>
              <a:t>có</a:t>
            </a:r>
            <a:r>
              <a:rPr lang="en-US" sz="2000" dirty="0">
                <a:ea typeface="Calibri" panose="020F0502020204030204" pitchFamily="34" charset="0"/>
              </a:rPr>
              <a:t> </a:t>
            </a:r>
            <a:r>
              <a:rPr lang="en-US" sz="2000" dirty="0" err="1">
                <a:ea typeface="Calibri" panose="020F0502020204030204" pitchFamily="34" charset="0"/>
              </a:rPr>
              <a:t>được</a:t>
            </a:r>
            <a:r>
              <a:rPr lang="en-US" sz="2000" dirty="0">
                <a:ea typeface="Calibri" panose="020F0502020204030204" pitchFamily="34" charset="0"/>
              </a:rPr>
              <a:t> </a:t>
            </a:r>
            <a:r>
              <a:rPr lang="en-US" sz="2000" dirty="0" err="1">
                <a:ea typeface="Calibri" panose="020F0502020204030204" pitchFamily="34" charset="0"/>
              </a:rPr>
              <a:t>hiệu</a:t>
            </a:r>
            <a:r>
              <a:rPr lang="en-US" sz="2000" dirty="0">
                <a:ea typeface="Calibri" panose="020F0502020204030204" pitchFamily="34" charset="0"/>
              </a:rPr>
              <a:t> </a:t>
            </a:r>
            <a:r>
              <a:rPr lang="en-US" sz="2000" dirty="0" err="1">
                <a:ea typeface="Calibri" panose="020F0502020204030204" pitchFamily="34" charset="0"/>
              </a:rPr>
              <a:t>quả</a:t>
            </a:r>
            <a:r>
              <a:rPr lang="en-US" sz="2000" dirty="0">
                <a:ea typeface="Calibri" panose="020F0502020204030204" pitchFamily="34" charset="0"/>
              </a:rPr>
              <a:t> </a:t>
            </a:r>
            <a:r>
              <a:rPr lang="en-US" sz="2000" dirty="0" err="1">
                <a:ea typeface="Calibri" panose="020F0502020204030204" pitchFamily="34" charset="0"/>
              </a:rPr>
              <a:t>nung</a:t>
            </a:r>
            <a:r>
              <a:rPr lang="en-US" sz="2000" dirty="0">
                <a:ea typeface="Calibri" panose="020F0502020204030204" pitchFamily="34" charset="0"/>
              </a:rPr>
              <a:t> </a:t>
            </a:r>
            <a:r>
              <a:rPr lang="en-US" sz="2000" dirty="0" err="1">
                <a:ea typeface="Calibri" panose="020F0502020204030204" pitchFamily="34" charset="0"/>
              </a:rPr>
              <a:t>sấy</a:t>
            </a:r>
            <a:r>
              <a:rPr lang="en-US" sz="2000" dirty="0">
                <a:ea typeface="Calibri" panose="020F0502020204030204" pitchFamily="34" charset="0"/>
              </a:rPr>
              <a:t> </a:t>
            </a:r>
            <a:r>
              <a:rPr lang="en-US" sz="2000" dirty="0" err="1">
                <a:ea typeface="Calibri" panose="020F0502020204030204" pitchFamily="34" charset="0"/>
              </a:rPr>
              <a:t>tối</a:t>
            </a:r>
            <a:r>
              <a:rPr lang="en-US" sz="2000" dirty="0">
                <a:ea typeface="Calibri" panose="020F0502020204030204" pitchFamily="34" charset="0"/>
              </a:rPr>
              <a:t> </a:t>
            </a:r>
            <a:r>
              <a:rPr lang="en-US" sz="2000" dirty="0" err="1">
                <a:ea typeface="Calibri" panose="020F0502020204030204" pitchFamily="34" charset="0"/>
              </a:rPr>
              <a:t>ưu</a:t>
            </a:r>
            <a:r>
              <a:rPr lang="en-US" sz="2000" dirty="0">
                <a:ea typeface="Calibri" panose="020F0502020204030204" pitchFamily="34" charset="0"/>
              </a:rPr>
              <a:t> </a:t>
            </a:r>
            <a:r>
              <a:rPr lang="en-US" sz="2000" dirty="0" err="1">
                <a:ea typeface="Calibri" panose="020F0502020204030204" pitchFamily="34" charset="0"/>
              </a:rPr>
              <a:t>và</a:t>
            </a:r>
            <a:r>
              <a:rPr lang="en-US" sz="2000" dirty="0">
                <a:ea typeface="Calibri" panose="020F0502020204030204" pitchFamily="34" charset="0"/>
              </a:rPr>
              <a:t> </a:t>
            </a:r>
            <a:r>
              <a:rPr lang="en-US" sz="2000" dirty="0" err="1">
                <a:ea typeface="Calibri" panose="020F0502020204030204" pitchFamily="34" charset="0"/>
              </a:rPr>
              <a:t>cho</a:t>
            </a:r>
            <a:r>
              <a:rPr lang="en-US" sz="2000" dirty="0">
                <a:ea typeface="Calibri" panose="020F0502020204030204" pitchFamily="34" charset="0"/>
              </a:rPr>
              <a:t> </a:t>
            </a:r>
            <a:r>
              <a:rPr lang="en-US" sz="2000" dirty="0" err="1">
                <a:ea typeface="Calibri" panose="020F0502020204030204" pitchFamily="34" charset="0"/>
              </a:rPr>
              <a:t>ra</a:t>
            </a:r>
            <a:r>
              <a:rPr lang="en-US" sz="2000" dirty="0">
                <a:ea typeface="Calibri" panose="020F0502020204030204" pitchFamily="34" charset="0"/>
              </a:rPr>
              <a:t> </a:t>
            </a:r>
            <a:r>
              <a:rPr lang="en-US" sz="2000" dirty="0" err="1">
                <a:ea typeface="Calibri" panose="020F0502020204030204" pitchFamily="34" charset="0"/>
              </a:rPr>
              <a:t>sản</a:t>
            </a:r>
            <a:r>
              <a:rPr lang="en-US" sz="2000" dirty="0">
                <a:ea typeface="Calibri" panose="020F0502020204030204" pitchFamily="34" charset="0"/>
              </a:rPr>
              <a:t> </a:t>
            </a:r>
            <a:r>
              <a:rPr lang="en-US" sz="2000" dirty="0" err="1">
                <a:ea typeface="Calibri" panose="020F0502020204030204" pitchFamily="34" charset="0"/>
              </a:rPr>
              <a:t>phẩm</a:t>
            </a:r>
            <a:r>
              <a:rPr lang="en-US" sz="2000" dirty="0">
                <a:ea typeface="Calibri" panose="020F0502020204030204" pitchFamily="34" charset="0"/>
              </a:rPr>
              <a:t> </a:t>
            </a:r>
            <a:r>
              <a:rPr lang="en-US" sz="2000" dirty="0" err="1">
                <a:ea typeface="Calibri" panose="020F0502020204030204" pitchFamily="34" charset="0"/>
              </a:rPr>
              <a:t>đạt</a:t>
            </a:r>
            <a:r>
              <a:rPr lang="en-US" sz="2000" dirty="0">
                <a:ea typeface="Calibri" panose="020F0502020204030204" pitchFamily="34" charset="0"/>
              </a:rPr>
              <a:t> </a:t>
            </a:r>
            <a:r>
              <a:rPr lang="en-US" sz="2000" dirty="0" err="1">
                <a:ea typeface="Calibri" panose="020F0502020204030204" pitchFamily="34" charset="0"/>
              </a:rPr>
              <a:t>chất</a:t>
            </a:r>
            <a:r>
              <a:rPr lang="en-US" sz="2000" dirty="0">
                <a:ea typeface="Calibri" panose="020F0502020204030204" pitchFamily="34" charset="0"/>
              </a:rPr>
              <a:t> </a:t>
            </a:r>
            <a:r>
              <a:rPr lang="en-US" sz="2000" dirty="0" err="1">
                <a:ea typeface="Calibri" panose="020F0502020204030204" pitchFamily="34" charset="0"/>
              </a:rPr>
              <a:t>lượng</a:t>
            </a:r>
            <a:r>
              <a:rPr lang="en-US" sz="2000" dirty="0">
                <a:ea typeface="Calibri" panose="020F0502020204030204" pitchFamily="34" charset="0"/>
              </a:rPr>
              <a:t> </a:t>
            </a:r>
            <a:r>
              <a:rPr lang="en-US" sz="2000" dirty="0" err="1">
                <a:ea typeface="Calibri" panose="020F0502020204030204" pitchFamily="34" charset="0"/>
              </a:rPr>
              <a:t>cao</a:t>
            </a:r>
            <a:r>
              <a:rPr lang="en-US" sz="2000" dirty="0">
                <a:ea typeface="Calibri" panose="020F0502020204030204" pitchFamily="34" charset="0"/>
              </a:rPr>
              <a:t>.</a:t>
            </a:r>
            <a:endParaRPr lang="en-US" sz="2000" dirty="0"/>
          </a:p>
        </p:txBody>
      </p:sp>
    </p:spTree>
    <p:extLst>
      <p:ext uri="{BB962C8B-B14F-4D97-AF65-F5344CB8AC3E}">
        <p14:creationId xmlns:p14="http://schemas.microsoft.com/office/powerpoint/2010/main" val="17083443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89A30-3E67-4131-831A-6988A68DCB1D}"/>
              </a:ext>
            </a:extLst>
          </p:cNvPr>
          <p:cNvSpPr>
            <a:spLocks noGrp="1"/>
          </p:cNvSpPr>
          <p:nvPr>
            <p:ph type="title"/>
          </p:nvPr>
        </p:nvSpPr>
        <p:spPr>
          <a:xfrm>
            <a:off x="180288" y="1313737"/>
            <a:ext cx="12011712" cy="495200"/>
          </a:xfrm>
        </p:spPr>
        <p:txBody>
          <a:bodyPr>
            <a:noAutofit/>
          </a:bodyPr>
          <a:lstStyle/>
          <a:p>
            <a:r>
              <a:rPr lang="vi-VN" dirty="0">
                <a:solidFill>
                  <a:schemeClr val="accent1">
                    <a:lumMod val="50000"/>
                  </a:schemeClr>
                </a:solidFill>
                <a:latin typeface="+mn-lt"/>
              </a:rPr>
              <a:t>CÁC HOẠT ĐỘNG ĐÃ THỰC HIỆN</a:t>
            </a:r>
            <a:endParaRPr lang="en-US" dirty="0">
              <a:solidFill>
                <a:schemeClr val="accent1">
                  <a:lumMod val="50000"/>
                </a:schemeClr>
              </a:solidFill>
              <a:latin typeface="+mn-lt"/>
            </a:endParaRPr>
          </a:p>
        </p:txBody>
      </p:sp>
      <p:pic>
        <p:nvPicPr>
          <p:cNvPr id="3" name="Picture 2">
            <a:extLst>
              <a:ext uri="{FF2B5EF4-FFF2-40B4-BE49-F238E27FC236}">
                <a16:creationId xmlns:a16="http://schemas.microsoft.com/office/drawing/2014/main" id="{E6D1AC0A-0E7B-A601-DB91-B08512CFF4A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9285" y="2122048"/>
            <a:ext cx="4853949" cy="3654609"/>
          </a:xfrm>
          <a:prstGeom prst="rect">
            <a:avLst/>
          </a:prstGeom>
          <a:noFill/>
          <a:ln>
            <a:noFill/>
          </a:ln>
        </p:spPr>
      </p:pic>
      <p:sp>
        <p:nvSpPr>
          <p:cNvPr id="6" name="TextBox 5">
            <a:extLst>
              <a:ext uri="{FF2B5EF4-FFF2-40B4-BE49-F238E27FC236}">
                <a16:creationId xmlns:a16="http://schemas.microsoft.com/office/drawing/2014/main" id="{693E546E-2DB0-C577-4B20-658AB41D2050}"/>
              </a:ext>
            </a:extLst>
          </p:cNvPr>
          <p:cNvSpPr txBox="1"/>
          <p:nvPr/>
        </p:nvSpPr>
        <p:spPr>
          <a:xfrm>
            <a:off x="739285" y="5881557"/>
            <a:ext cx="4853948" cy="685059"/>
          </a:xfrm>
          <a:prstGeom prst="rect">
            <a:avLst/>
          </a:prstGeom>
          <a:noFill/>
        </p:spPr>
        <p:txBody>
          <a:bodyPr wrap="square">
            <a:spAutoFit/>
          </a:bodyPr>
          <a:lstStyle/>
          <a:p>
            <a:pPr marL="91438" algn="ctr">
              <a:lnSpc>
                <a:spcPct val="107000"/>
              </a:lnSpc>
              <a:spcAft>
                <a:spcPts val="1067"/>
              </a:spcAft>
              <a:tabLst>
                <a:tab pos="3743020" algn="l"/>
              </a:tabLst>
            </a:pPr>
            <a:r>
              <a:rPr lang="en-US" b="1" dirty="0" err="1">
                <a:ea typeface="Calibri" panose="020F0502020204030204" pitchFamily="34" charset="0"/>
                <a:cs typeface="Arial" panose="020B0604020202020204" pitchFamily="34" charset="0"/>
              </a:rPr>
              <a:t>Cấu</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trúc</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lò</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nung</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được</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cải</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tạo</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với</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trần</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thả</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để</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xếp</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gạch</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theo</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khối</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phẳng</a:t>
            </a:r>
            <a:endParaRPr lang="en-US" sz="1400" dirty="0">
              <a:ea typeface="Calibri" panose="020F0502020204030204" pitchFamily="34" charset="0"/>
              <a:cs typeface="Arial" panose="020B0604020202020204" pitchFamily="34" charset="0"/>
            </a:endParaRPr>
          </a:p>
        </p:txBody>
      </p:sp>
      <p:pic>
        <p:nvPicPr>
          <p:cNvPr id="10" name="Picture 9">
            <a:extLst>
              <a:ext uri="{FF2B5EF4-FFF2-40B4-BE49-F238E27FC236}">
                <a16:creationId xmlns:a16="http://schemas.microsoft.com/office/drawing/2014/main" id="{4D0BCB68-59A3-1DFB-C435-F35D90F3ACA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19784" y="2153620"/>
            <a:ext cx="2706252" cy="3623037"/>
          </a:xfrm>
          <a:prstGeom prst="rect">
            <a:avLst/>
          </a:prstGeom>
          <a:noFill/>
          <a:ln>
            <a:noFill/>
          </a:ln>
        </p:spPr>
      </p:pic>
      <p:pic>
        <p:nvPicPr>
          <p:cNvPr id="11" name="Picture 10">
            <a:extLst>
              <a:ext uri="{FF2B5EF4-FFF2-40B4-BE49-F238E27FC236}">
                <a16:creationId xmlns:a16="http://schemas.microsoft.com/office/drawing/2014/main" id="{87F04B27-3687-79C0-9615-000F834C71D8}"/>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737726" y="2153620"/>
            <a:ext cx="2967891" cy="2233916"/>
          </a:xfrm>
          <a:prstGeom prst="rect">
            <a:avLst/>
          </a:prstGeom>
          <a:noFill/>
          <a:ln>
            <a:noFill/>
          </a:ln>
        </p:spPr>
      </p:pic>
      <p:sp>
        <p:nvSpPr>
          <p:cNvPr id="13" name="TextBox 12">
            <a:extLst>
              <a:ext uri="{FF2B5EF4-FFF2-40B4-BE49-F238E27FC236}">
                <a16:creationId xmlns:a16="http://schemas.microsoft.com/office/drawing/2014/main" id="{57AE9C92-8378-39AE-E919-83442B7FDF1C}"/>
              </a:ext>
            </a:extLst>
          </p:cNvPr>
          <p:cNvSpPr txBox="1"/>
          <p:nvPr/>
        </p:nvSpPr>
        <p:spPr>
          <a:xfrm>
            <a:off x="8147494" y="4569092"/>
            <a:ext cx="3713766" cy="959943"/>
          </a:xfrm>
          <a:prstGeom prst="rect">
            <a:avLst/>
          </a:prstGeom>
          <a:noFill/>
        </p:spPr>
        <p:txBody>
          <a:bodyPr wrap="square">
            <a:spAutoFit/>
          </a:bodyPr>
          <a:lstStyle/>
          <a:p>
            <a:pPr marL="304792" algn="ctr">
              <a:lnSpc>
                <a:spcPct val="107000"/>
              </a:lnSpc>
              <a:spcAft>
                <a:spcPts val="1067"/>
              </a:spcAft>
            </a:pPr>
            <a:r>
              <a:rPr lang="en-US" b="1" dirty="0">
                <a:ea typeface="Calibri" panose="020F0502020204030204" pitchFamily="34" charset="0"/>
                <a:cs typeface="Arial" panose="020B0604020202020204" pitchFamily="34" charset="0"/>
              </a:rPr>
              <a:t>Xe </a:t>
            </a:r>
            <a:r>
              <a:rPr lang="en-US" b="1" dirty="0" err="1">
                <a:ea typeface="Calibri" panose="020F0502020204030204" pitchFamily="34" charset="0"/>
                <a:cs typeface="Arial" panose="020B0604020202020204" pitchFamily="34" charset="0"/>
              </a:rPr>
              <a:t>goòng</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sau</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cải</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tiến</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được</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xây</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bằng</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gạch</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lỗ</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và</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gạch</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chịu</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lửa</a:t>
            </a:r>
            <a:r>
              <a:rPr lang="en-US" b="1" dirty="0">
                <a:ea typeface="Calibri" panose="020F0502020204030204" pitchFamily="34" charset="0"/>
                <a:cs typeface="Arial" panose="020B0604020202020204" pitchFamily="34" charset="0"/>
              </a:rPr>
              <a:t> to </a:t>
            </a:r>
            <a:r>
              <a:rPr lang="en-US" b="1" dirty="0" err="1">
                <a:ea typeface="Calibri" panose="020F0502020204030204" pitchFamily="34" charset="0"/>
                <a:cs typeface="Arial" panose="020B0604020202020204" pitchFamily="34" charset="0"/>
              </a:rPr>
              <a:t>bản</a:t>
            </a:r>
            <a:endParaRPr lang="en-US" sz="1400" dirty="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589434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61A0DB4-9E9E-3996-EB43-3A307EC4FBA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48858" y="2162393"/>
            <a:ext cx="4335796" cy="3251847"/>
          </a:xfrm>
          <a:prstGeom prst="rect">
            <a:avLst/>
          </a:prstGeom>
          <a:noFill/>
          <a:ln>
            <a:noFill/>
          </a:ln>
        </p:spPr>
      </p:pic>
      <p:pic>
        <p:nvPicPr>
          <p:cNvPr id="5" name="Picture 4">
            <a:extLst>
              <a:ext uri="{FF2B5EF4-FFF2-40B4-BE49-F238E27FC236}">
                <a16:creationId xmlns:a16="http://schemas.microsoft.com/office/drawing/2014/main" id="{467285BC-072B-78B6-6588-F1701B78100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07348" y="2074306"/>
            <a:ext cx="4571181" cy="3428020"/>
          </a:xfrm>
          <a:prstGeom prst="rect">
            <a:avLst/>
          </a:prstGeom>
          <a:noFill/>
          <a:ln>
            <a:noFill/>
          </a:ln>
        </p:spPr>
      </p:pic>
      <p:sp>
        <p:nvSpPr>
          <p:cNvPr id="7" name="TextBox 6">
            <a:extLst>
              <a:ext uri="{FF2B5EF4-FFF2-40B4-BE49-F238E27FC236}">
                <a16:creationId xmlns:a16="http://schemas.microsoft.com/office/drawing/2014/main" id="{0FDE8B54-0089-391F-F8E8-7A1C2630D7D5}"/>
              </a:ext>
            </a:extLst>
          </p:cNvPr>
          <p:cNvSpPr txBox="1"/>
          <p:nvPr/>
        </p:nvSpPr>
        <p:spPr>
          <a:xfrm>
            <a:off x="848857" y="5564987"/>
            <a:ext cx="4335797" cy="684931"/>
          </a:xfrm>
          <a:prstGeom prst="rect">
            <a:avLst/>
          </a:prstGeom>
          <a:noFill/>
        </p:spPr>
        <p:txBody>
          <a:bodyPr wrap="square">
            <a:spAutoFit/>
          </a:bodyPr>
          <a:lstStyle/>
          <a:p>
            <a:pPr marL="304792" algn="ctr">
              <a:lnSpc>
                <a:spcPct val="107000"/>
              </a:lnSpc>
              <a:spcAft>
                <a:spcPts val="1067"/>
              </a:spcAft>
            </a:pPr>
            <a:r>
              <a:rPr lang="en-US" b="1" dirty="0" err="1">
                <a:ea typeface="Calibri" panose="020F0502020204030204" pitchFamily="34" charset="0"/>
                <a:cs typeface="Arial" panose="020B0604020202020204" pitchFamily="34" charset="0"/>
              </a:rPr>
              <a:t>Cách</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thức</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xếp</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gạch</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trên</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xe</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goòng</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trước</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khi</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cải</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tạo</a:t>
            </a:r>
            <a:endParaRPr lang="en-US" sz="1400" dirty="0">
              <a:ea typeface="Calibri" panose="020F0502020204030204" pitchFamily="34" charset="0"/>
              <a:cs typeface="Arial" panose="020B0604020202020204" pitchFamily="34" charset="0"/>
            </a:endParaRPr>
          </a:p>
        </p:txBody>
      </p:sp>
      <p:sp>
        <p:nvSpPr>
          <p:cNvPr id="9" name="TextBox 8">
            <a:extLst>
              <a:ext uri="{FF2B5EF4-FFF2-40B4-BE49-F238E27FC236}">
                <a16:creationId xmlns:a16="http://schemas.microsoft.com/office/drawing/2014/main" id="{9D35F2A2-252A-D3E3-8B5F-DB38250AE1BA}"/>
              </a:ext>
            </a:extLst>
          </p:cNvPr>
          <p:cNvSpPr txBox="1"/>
          <p:nvPr/>
        </p:nvSpPr>
        <p:spPr>
          <a:xfrm>
            <a:off x="6044339" y="5570774"/>
            <a:ext cx="6147661" cy="377476"/>
          </a:xfrm>
          <a:prstGeom prst="rect">
            <a:avLst/>
          </a:prstGeom>
          <a:noFill/>
        </p:spPr>
        <p:txBody>
          <a:bodyPr wrap="square">
            <a:spAutoFit/>
          </a:bodyPr>
          <a:lstStyle/>
          <a:p>
            <a:pPr marL="304792" algn="ctr">
              <a:lnSpc>
                <a:spcPct val="107000"/>
              </a:lnSpc>
              <a:spcAft>
                <a:spcPts val="1067"/>
              </a:spcAft>
            </a:pPr>
            <a:r>
              <a:rPr lang="en-US" b="1" dirty="0" err="1">
                <a:ea typeface="Calibri" panose="020F0502020204030204" pitchFamily="34" charset="0"/>
                <a:cs typeface="Arial" panose="020B0604020202020204" pitchFamily="34" charset="0"/>
              </a:rPr>
              <a:t>Cách</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thức</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xếp</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gạch</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trên</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xe</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goòng</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sau</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khi</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cải</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tạo</a:t>
            </a:r>
            <a:endParaRPr lang="en-US" sz="1400" dirty="0">
              <a:ea typeface="Calibri" panose="020F0502020204030204" pitchFamily="34" charset="0"/>
              <a:cs typeface="Arial" panose="020B0604020202020204" pitchFamily="34" charset="0"/>
            </a:endParaRPr>
          </a:p>
        </p:txBody>
      </p:sp>
      <p:sp>
        <p:nvSpPr>
          <p:cNvPr id="10" name="Title 1">
            <a:extLst>
              <a:ext uri="{FF2B5EF4-FFF2-40B4-BE49-F238E27FC236}">
                <a16:creationId xmlns:a16="http://schemas.microsoft.com/office/drawing/2014/main" id="{89C5BBC6-07E4-A640-CF1F-A83932BD535B}"/>
              </a:ext>
            </a:extLst>
          </p:cNvPr>
          <p:cNvSpPr>
            <a:spLocks noGrp="1"/>
          </p:cNvSpPr>
          <p:nvPr>
            <p:ph type="title"/>
          </p:nvPr>
        </p:nvSpPr>
        <p:spPr>
          <a:xfrm>
            <a:off x="661119" y="1326846"/>
            <a:ext cx="10972800" cy="495200"/>
          </a:xfrm>
        </p:spPr>
        <p:txBody>
          <a:bodyPr>
            <a:noAutofit/>
          </a:bodyPr>
          <a:lstStyle/>
          <a:p>
            <a:r>
              <a:rPr lang="vi-VN" dirty="0">
                <a:solidFill>
                  <a:schemeClr val="accent1">
                    <a:lumMod val="50000"/>
                  </a:schemeClr>
                </a:solidFill>
                <a:latin typeface="+mn-lt"/>
              </a:rPr>
              <a:t>NHỮNG HOẠT ĐỘNG ĐÃ THỰC HIỆN</a:t>
            </a:r>
            <a:endParaRPr lang="en-US" dirty="0">
              <a:solidFill>
                <a:schemeClr val="accent1">
                  <a:lumMod val="50000"/>
                </a:schemeClr>
              </a:solidFill>
              <a:latin typeface="+mn-lt"/>
            </a:endParaRPr>
          </a:p>
        </p:txBody>
      </p:sp>
    </p:spTree>
    <p:extLst>
      <p:ext uri="{BB962C8B-B14F-4D97-AF65-F5344CB8AC3E}">
        <p14:creationId xmlns:p14="http://schemas.microsoft.com/office/powerpoint/2010/main" val="30902212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29F63E8-D78D-3B1E-2821-37C5A0FE5D44}"/>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1961115" y="2453065"/>
            <a:ext cx="3561866" cy="2671579"/>
          </a:xfrm>
          <a:prstGeom prst="rect">
            <a:avLst/>
          </a:prstGeom>
          <a:noFill/>
          <a:ln>
            <a:noFill/>
          </a:ln>
        </p:spPr>
      </p:pic>
      <p:pic>
        <p:nvPicPr>
          <p:cNvPr id="5" name="Picture 4">
            <a:extLst>
              <a:ext uri="{FF2B5EF4-FFF2-40B4-BE49-F238E27FC236}">
                <a16:creationId xmlns:a16="http://schemas.microsoft.com/office/drawing/2014/main" id="{4DB7D354-107D-8393-4440-E405BB0B9A4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5999" y="2031190"/>
            <a:ext cx="3929380" cy="2946400"/>
          </a:xfrm>
          <a:prstGeom prst="rect">
            <a:avLst/>
          </a:prstGeom>
          <a:noFill/>
          <a:ln>
            <a:noFill/>
          </a:ln>
        </p:spPr>
      </p:pic>
      <p:sp>
        <p:nvSpPr>
          <p:cNvPr id="7" name="TextBox 6">
            <a:extLst>
              <a:ext uri="{FF2B5EF4-FFF2-40B4-BE49-F238E27FC236}">
                <a16:creationId xmlns:a16="http://schemas.microsoft.com/office/drawing/2014/main" id="{920991A0-5C09-EFDD-48D9-7D79AA78DFE5}"/>
              </a:ext>
            </a:extLst>
          </p:cNvPr>
          <p:cNvSpPr txBox="1"/>
          <p:nvPr/>
        </p:nvSpPr>
        <p:spPr>
          <a:xfrm>
            <a:off x="4798977" y="5128369"/>
            <a:ext cx="6096000" cy="367216"/>
          </a:xfrm>
          <a:prstGeom prst="rect">
            <a:avLst/>
          </a:prstGeom>
          <a:noFill/>
        </p:spPr>
        <p:txBody>
          <a:bodyPr wrap="square">
            <a:spAutoFit/>
          </a:bodyPr>
          <a:lstStyle/>
          <a:p>
            <a:pPr marL="304792" algn="ctr">
              <a:lnSpc>
                <a:spcPct val="107000"/>
              </a:lnSpc>
              <a:spcAft>
                <a:spcPts val="1067"/>
              </a:spcAft>
            </a:pPr>
            <a:r>
              <a:rPr lang="en-US" b="1" dirty="0" err="1">
                <a:ea typeface="Calibri" panose="020F0502020204030204" pitchFamily="34" charset="0"/>
                <a:cs typeface="Arial" panose="020B0604020202020204" pitchFamily="34" charset="0"/>
              </a:rPr>
              <a:t>Biến</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tần</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được</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lắp</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đặt</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sau</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khi</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cải</a:t>
            </a:r>
            <a:r>
              <a:rPr lang="en-US" b="1" dirty="0">
                <a:ea typeface="Calibri" panose="020F0502020204030204" pitchFamily="34" charset="0"/>
                <a:cs typeface="Arial" panose="020B0604020202020204" pitchFamily="34" charset="0"/>
              </a:rPr>
              <a:t> </a:t>
            </a:r>
            <a:r>
              <a:rPr lang="en-US" b="1" dirty="0" err="1">
                <a:ea typeface="Calibri" panose="020F0502020204030204" pitchFamily="34" charset="0"/>
                <a:cs typeface="Arial" panose="020B0604020202020204" pitchFamily="34" charset="0"/>
              </a:rPr>
              <a:t>tạo</a:t>
            </a:r>
            <a:endParaRPr lang="en-US" sz="1400" dirty="0">
              <a:ea typeface="Calibri" panose="020F0502020204030204" pitchFamily="34" charset="0"/>
              <a:cs typeface="Arial" panose="020B0604020202020204" pitchFamily="34" charset="0"/>
            </a:endParaRPr>
          </a:p>
        </p:txBody>
      </p:sp>
      <p:sp>
        <p:nvSpPr>
          <p:cNvPr id="8" name="Title 1">
            <a:extLst>
              <a:ext uri="{FF2B5EF4-FFF2-40B4-BE49-F238E27FC236}">
                <a16:creationId xmlns:a16="http://schemas.microsoft.com/office/drawing/2014/main" id="{2FE1E492-C007-CC67-4081-5022149FE8BC}"/>
              </a:ext>
            </a:extLst>
          </p:cNvPr>
          <p:cNvSpPr>
            <a:spLocks noGrp="1"/>
          </p:cNvSpPr>
          <p:nvPr>
            <p:ph type="title"/>
          </p:nvPr>
        </p:nvSpPr>
        <p:spPr>
          <a:xfrm>
            <a:off x="609599" y="1385211"/>
            <a:ext cx="10972800" cy="495200"/>
          </a:xfrm>
        </p:spPr>
        <p:txBody>
          <a:bodyPr>
            <a:noAutofit/>
          </a:bodyPr>
          <a:lstStyle/>
          <a:p>
            <a:r>
              <a:rPr lang="vi-VN" dirty="0">
                <a:solidFill>
                  <a:schemeClr val="accent1">
                    <a:lumMod val="50000"/>
                  </a:schemeClr>
                </a:solidFill>
                <a:latin typeface="+mn-lt"/>
              </a:rPr>
              <a:t>NHỮNG HOẠT ĐỘNG ĐÃ THỰC HIỆN</a:t>
            </a:r>
            <a:endParaRPr lang="en-US" dirty="0">
              <a:solidFill>
                <a:schemeClr val="accent1">
                  <a:lumMod val="50000"/>
                </a:schemeClr>
              </a:solidFill>
              <a:latin typeface="+mn-lt"/>
            </a:endParaRPr>
          </a:p>
        </p:txBody>
      </p:sp>
    </p:spTree>
    <p:extLst>
      <p:ext uri="{BB962C8B-B14F-4D97-AF65-F5344CB8AC3E}">
        <p14:creationId xmlns:p14="http://schemas.microsoft.com/office/powerpoint/2010/main" val="26923659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0F8B32-2BCD-8C53-2E46-EC33AF18766E}"/>
              </a:ext>
            </a:extLst>
          </p:cNvPr>
          <p:cNvSpPr>
            <a:spLocks noGrp="1"/>
          </p:cNvSpPr>
          <p:nvPr>
            <p:ph type="title"/>
          </p:nvPr>
        </p:nvSpPr>
        <p:spPr>
          <a:xfrm>
            <a:off x="0" y="1307391"/>
            <a:ext cx="12192000" cy="495200"/>
          </a:xfrm>
        </p:spPr>
        <p:txBody>
          <a:bodyPr>
            <a:noAutofit/>
          </a:bodyPr>
          <a:lstStyle/>
          <a:p>
            <a:r>
              <a:rPr lang="vi-VN" sz="2800" dirty="0">
                <a:solidFill>
                  <a:schemeClr val="accent1">
                    <a:lumMod val="50000"/>
                  </a:schemeClr>
                </a:solidFill>
                <a:latin typeface="+mn-lt"/>
              </a:rPr>
              <a:t>KẾT QUẢ ĐẠT ĐƯỢC CỦA HOẠT ĐỘNG TIẾT KIỆM NĂNG LƯỢNG</a:t>
            </a:r>
            <a:endParaRPr lang="en-US" sz="2800" dirty="0">
              <a:solidFill>
                <a:schemeClr val="accent1">
                  <a:lumMod val="50000"/>
                </a:schemeClr>
              </a:solidFill>
              <a:latin typeface="+mn-lt"/>
            </a:endParaRPr>
          </a:p>
        </p:txBody>
      </p:sp>
      <p:graphicFrame>
        <p:nvGraphicFramePr>
          <p:cNvPr id="4" name="Table 3">
            <a:extLst>
              <a:ext uri="{FF2B5EF4-FFF2-40B4-BE49-F238E27FC236}">
                <a16:creationId xmlns:a16="http://schemas.microsoft.com/office/drawing/2014/main" id="{1B3AE922-6917-7345-4963-137708D023C4}"/>
              </a:ext>
            </a:extLst>
          </p:cNvPr>
          <p:cNvGraphicFramePr>
            <a:graphicFrameLocks noGrp="1"/>
          </p:cNvGraphicFramePr>
          <p:nvPr>
            <p:extLst>
              <p:ext uri="{D42A27DB-BD31-4B8C-83A1-F6EECF244321}">
                <p14:modId xmlns:p14="http://schemas.microsoft.com/office/powerpoint/2010/main" val="104958643"/>
              </p:ext>
            </p:extLst>
          </p:nvPr>
        </p:nvGraphicFramePr>
        <p:xfrm>
          <a:off x="609601" y="2055510"/>
          <a:ext cx="10972798" cy="3603333"/>
        </p:xfrm>
        <a:graphic>
          <a:graphicData uri="http://schemas.openxmlformats.org/drawingml/2006/table">
            <a:tbl>
              <a:tblPr firstRow="1" firstCol="1" bandRow="1"/>
              <a:tblGrid>
                <a:gridCol w="5518244">
                  <a:extLst>
                    <a:ext uri="{9D8B030D-6E8A-4147-A177-3AD203B41FA5}">
                      <a16:colId xmlns:a16="http://schemas.microsoft.com/office/drawing/2014/main" val="2805759259"/>
                    </a:ext>
                  </a:extLst>
                </a:gridCol>
                <a:gridCol w="1436111">
                  <a:extLst>
                    <a:ext uri="{9D8B030D-6E8A-4147-A177-3AD203B41FA5}">
                      <a16:colId xmlns:a16="http://schemas.microsoft.com/office/drawing/2014/main" val="2604793335"/>
                    </a:ext>
                  </a:extLst>
                </a:gridCol>
                <a:gridCol w="2021858">
                  <a:extLst>
                    <a:ext uri="{9D8B030D-6E8A-4147-A177-3AD203B41FA5}">
                      <a16:colId xmlns:a16="http://schemas.microsoft.com/office/drawing/2014/main" val="2957040604"/>
                    </a:ext>
                  </a:extLst>
                </a:gridCol>
                <a:gridCol w="1996585">
                  <a:extLst>
                    <a:ext uri="{9D8B030D-6E8A-4147-A177-3AD203B41FA5}">
                      <a16:colId xmlns:a16="http://schemas.microsoft.com/office/drawing/2014/main" val="3099434655"/>
                    </a:ext>
                  </a:extLst>
                </a:gridCol>
              </a:tblGrid>
              <a:tr h="243080">
                <a:tc>
                  <a:txBody>
                    <a:bodyPr/>
                    <a:lstStyle/>
                    <a:p>
                      <a:pPr algn="ctr">
                        <a:lnSpc>
                          <a:spcPct val="100000"/>
                        </a:lnSpc>
                        <a:spcAft>
                          <a:spcPts val="800"/>
                        </a:spcAft>
                        <a:buNone/>
                      </a:pPr>
                      <a:r>
                        <a:rPr lang="en-US" sz="1600" b="1" dirty="0" err="1">
                          <a:effectLst/>
                          <a:latin typeface="+mn-lt"/>
                        </a:rPr>
                        <a:t>Mô</a:t>
                      </a:r>
                      <a:r>
                        <a:rPr lang="en-US" sz="1600" b="1" dirty="0">
                          <a:effectLst/>
                          <a:latin typeface="+mn-lt"/>
                        </a:rPr>
                        <a:t> </a:t>
                      </a:r>
                      <a:r>
                        <a:rPr lang="en-US" sz="1600" b="1" dirty="0" err="1">
                          <a:effectLst/>
                          <a:latin typeface="+mn-lt"/>
                        </a:rPr>
                        <a:t>tả</a:t>
                      </a:r>
                      <a:endParaRPr lang="en-US" sz="1600" b="1" dirty="0">
                        <a:effectLst/>
                        <a:latin typeface="+mn-lt"/>
                        <a:ea typeface="Calibri" panose="020F0502020204030204" pitchFamily="34" charset="0"/>
                        <a:cs typeface="Arial" panose="020B0604020202020204" pitchFamily="34" charset="0"/>
                      </a:endParaRPr>
                    </a:p>
                  </a:txBody>
                  <a:tcPr marL="17779" marR="17779" marT="0" marB="0" anchor="ctr"/>
                </a:tc>
                <a:tc>
                  <a:txBody>
                    <a:bodyPr/>
                    <a:lstStyle/>
                    <a:p>
                      <a:pPr algn="ctr">
                        <a:lnSpc>
                          <a:spcPct val="100000"/>
                        </a:lnSpc>
                        <a:spcAft>
                          <a:spcPts val="800"/>
                        </a:spcAft>
                        <a:buNone/>
                      </a:pPr>
                      <a:r>
                        <a:rPr lang="en-US" sz="1600" b="1" dirty="0" err="1">
                          <a:effectLst/>
                          <a:latin typeface="+mn-lt"/>
                        </a:rPr>
                        <a:t>Đơn</a:t>
                      </a:r>
                      <a:r>
                        <a:rPr lang="en-US" sz="1600" b="1" dirty="0">
                          <a:effectLst/>
                          <a:latin typeface="+mn-lt"/>
                        </a:rPr>
                        <a:t> </a:t>
                      </a:r>
                      <a:r>
                        <a:rPr lang="en-US" sz="1600" b="1" dirty="0" err="1">
                          <a:effectLst/>
                          <a:latin typeface="+mn-lt"/>
                        </a:rPr>
                        <a:t>vị</a:t>
                      </a:r>
                      <a:endParaRPr lang="en-US" sz="1600" b="1" dirty="0">
                        <a:effectLst/>
                        <a:latin typeface="+mn-lt"/>
                        <a:ea typeface="Calibri" panose="020F0502020204030204" pitchFamily="34" charset="0"/>
                        <a:cs typeface="Arial" panose="020B0604020202020204" pitchFamily="34" charset="0"/>
                      </a:endParaRPr>
                    </a:p>
                  </a:txBody>
                  <a:tcPr marL="17779" marR="17779" marT="0" marB="0" anchor="ctr"/>
                </a:tc>
                <a:tc>
                  <a:txBody>
                    <a:bodyPr/>
                    <a:lstStyle/>
                    <a:p>
                      <a:pPr algn="ctr">
                        <a:lnSpc>
                          <a:spcPct val="100000"/>
                        </a:lnSpc>
                        <a:spcAft>
                          <a:spcPts val="800"/>
                        </a:spcAft>
                        <a:buNone/>
                      </a:pPr>
                      <a:r>
                        <a:rPr lang="en-US" sz="1600" b="1" dirty="0" err="1">
                          <a:effectLst/>
                          <a:latin typeface="+mn-lt"/>
                        </a:rPr>
                        <a:t>Hệ</a:t>
                      </a:r>
                      <a:r>
                        <a:rPr lang="en-US" sz="1600" b="1" dirty="0">
                          <a:effectLst/>
                          <a:latin typeface="+mn-lt"/>
                        </a:rPr>
                        <a:t> </a:t>
                      </a:r>
                      <a:r>
                        <a:rPr lang="en-US" sz="1600" b="1" dirty="0" err="1">
                          <a:effectLst/>
                          <a:latin typeface="+mn-lt"/>
                        </a:rPr>
                        <a:t>thống</a:t>
                      </a:r>
                      <a:r>
                        <a:rPr lang="en-US" sz="1600" b="1" dirty="0">
                          <a:effectLst/>
                          <a:latin typeface="+mn-lt"/>
                        </a:rPr>
                        <a:t> </a:t>
                      </a:r>
                      <a:r>
                        <a:rPr lang="en-US" sz="1600" b="1" dirty="0" err="1">
                          <a:effectLst/>
                          <a:latin typeface="+mn-lt"/>
                        </a:rPr>
                        <a:t>trước</a:t>
                      </a:r>
                      <a:r>
                        <a:rPr lang="en-US" sz="1600" b="1" dirty="0">
                          <a:effectLst/>
                          <a:latin typeface="+mn-lt"/>
                        </a:rPr>
                        <a:t> </a:t>
                      </a:r>
                      <a:r>
                        <a:rPr lang="en-US" sz="1600" b="1" dirty="0" err="1">
                          <a:effectLst/>
                          <a:latin typeface="+mn-lt"/>
                        </a:rPr>
                        <a:t>cải</a:t>
                      </a:r>
                      <a:r>
                        <a:rPr lang="en-US" sz="1600" b="1" dirty="0">
                          <a:effectLst/>
                          <a:latin typeface="+mn-lt"/>
                        </a:rPr>
                        <a:t> </a:t>
                      </a:r>
                      <a:r>
                        <a:rPr lang="en-US" sz="1600" b="1" dirty="0" err="1">
                          <a:effectLst/>
                          <a:latin typeface="+mn-lt"/>
                        </a:rPr>
                        <a:t>tạo</a:t>
                      </a:r>
                      <a:endParaRPr lang="en-US" sz="1600" b="1" dirty="0">
                        <a:effectLst/>
                        <a:latin typeface="+mn-lt"/>
                        <a:ea typeface="Calibri" panose="020F0502020204030204" pitchFamily="34" charset="0"/>
                        <a:cs typeface="Arial" panose="020B0604020202020204" pitchFamily="34" charset="0"/>
                      </a:endParaRPr>
                    </a:p>
                  </a:txBody>
                  <a:tcPr marL="17779" marR="17779" marT="0" marB="0" anchor="ctr"/>
                </a:tc>
                <a:tc>
                  <a:txBody>
                    <a:bodyPr/>
                    <a:lstStyle/>
                    <a:p>
                      <a:pPr algn="ctr">
                        <a:lnSpc>
                          <a:spcPct val="100000"/>
                        </a:lnSpc>
                        <a:spcAft>
                          <a:spcPts val="800"/>
                        </a:spcAft>
                        <a:buNone/>
                      </a:pPr>
                      <a:r>
                        <a:rPr lang="en-US" sz="1600" b="1" dirty="0" err="1">
                          <a:effectLst/>
                          <a:latin typeface="+mn-lt"/>
                        </a:rPr>
                        <a:t>Hệ</a:t>
                      </a:r>
                      <a:r>
                        <a:rPr lang="en-US" sz="1600" b="1" dirty="0">
                          <a:effectLst/>
                          <a:latin typeface="+mn-lt"/>
                        </a:rPr>
                        <a:t> </a:t>
                      </a:r>
                      <a:r>
                        <a:rPr lang="en-US" sz="1600" b="1" dirty="0" err="1">
                          <a:effectLst/>
                          <a:latin typeface="+mn-lt"/>
                        </a:rPr>
                        <a:t>thông</a:t>
                      </a:r>
                      <a:r>
                        <a:rPr lang="en-US" sz="1600" b="1" dirty="0">
                          <a:effectLst/>
                          <a:latin typeface="+mn-lt"/>
                        </a:rPr>
                        <a:t> </a:t>
                      </a:r>
                      <a:r>
                        <a:rPr lang="en-US" sz="1600" b="1" dirty="0" err="1">
                          <a:effectLst/>
                          <a:latin typeface="+mn-lt"/>
                        </a:rPr>
                        <a:t>sau</a:t>
                      </a:r>
                      <a:r>
                        <a:rPr lang="en-US" sz="1600" b="1" dirty="0">
                          <a:effectLst/>
                          <a:latin typeface="+mn-lt"/>
                        </a:rPr>
                        <a:t> </a:t>
                      </a:r>
                      <a:r>
                        <a:rPr lang="en-US" sz="1600" b="1" dirty="0" err="1">
                          <a:effectLst/>
                          <a:latin typeface="+mn-lt"/>
                        </a:rPr>
                        <a:t>cải</a:t>
                      </a:r>
                      <a:r>
                        <a:rPr lang="en-US" sz="1600" b="1" dirty="0">
                          <a:effectLst/>
                          <a:latin typeface="+mn-lt"/>
                        </a:rPr>
                        <a:t> </a:t>
                      </a:r>
                      <a:r>
                        <a:rPr lang="en-US" sz="1600" b="1" dirty="0" err="1">
                          <a:effectLst/>
                          <a:latin typeface="+mn-lt"/>
                        </a:rPr>
                        <a:t>tạo</a:t>
                      </a:r>
                      <a:endParaRPr lang="en-US" sz="1600" b="1" dirty="0">
                        <a:effectLst/>
                        <a:latin typeface="+mn-lt"/>
                        <a:ea typeface="Calibri" panose="020F0502020204030204" pitchFamily="34" charset="0"/>
                        <a:cs typeface="Arial" panose="020B0604020202020204" pitchFamily="34" charset="0"/>
                      </a:endParaRPr>
                    </a:p>
                  </a:txBody>
                  <a:tcPr marL="17779" marR="17779" marT="0" marB="0" anchor="ctr"/>
                </a:tc>
                <a:extLst>
                  <a:ext uri="{0D108BD9-81ED-4DB2-BD59-A6C34878D82A}">
                    <a16:rowId xmlns:a16="http://schemas.microsoft.com/office/drawing/2014/main" val="495223057"/>
                  </a:ext>
                </a:extLst>
              </a:tr>
              <a:tr h="347896">
                <a:tc gridSpan="4">
                  <a:txBody>
                    <a:bodyPr/>
                    <a:lstStyle/>
                    <a:p>
                      <a:pPr>
                        <a:lnSpc>
                          <a:spcPct val="100000"/>
                        </a:lnSpc>
                        <a:spcAft>
                          <a:spcPts val="800"/>
                        </a:spcAft>
                        <a:buNone/>
                      </a:pPr>
                      <a:r>
                        <a:rPr lang="en-US" sz="1600" dirty="0">
                          <a:effectLst/>
                          <a:latin typeface="+mn-lt"/>
                        </a:rPr>
                        <a:t>Thông tin chung</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16007567"/>
                  </a:ext>
                </a:extLst>
              </a:tr>
              <a:tr h="347896">
                <a:tc>
                  <a:txBody>
                    <a:bodyPr/>
                    <a:lstStyle/>
                    <a:p>
                      <a:pPr>
                        <a:lnSpc>
                          <a:spcPct val="100000"/>
                        </a:lnSpc>
                        <a:spcAft>
                          <a:spcPts val="800"/>
                        </a:spcAft>
                        <a:buNone/>
                      </a:pPr>
                      <a:r>
                        <a:rPr lang="en-US" sz="1600" dirty="0">
                          <a:effectLst/>
                          <a:latin typeface="+mn-lt"/>
                        </a:rPr>
                        <a:t>Sản lượng gạch sản xuất </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0000"/>
                        </a:lnSpc>
                        <a:spcAft>
                          <a:spcPts val="800"/>
                        </a:spcAft>
                        <a:buNone/>
                      </a:pPr>
                      <a:r>
                        <a:rPr lang="en-US" sz="1600" dirty="0">
                          <a:effectLst/>
                          <a:latin typeface="+mn-lt"/>
                        </a:rPr>
                        <a:t>viên/giờ</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gn="ctr">
                        <a:lnSpc>
                          <a:spcPct val="100000"/>
                        </a:lnSpc>
                        <a:spcAft>
                          <a:spcPts val="800"/>
                        </a:spcAft>
                        <a:buNone/>
                      </a:pPr>
                      <a:r>
                        <a:rPr lang="en-US" sz="1600" dirty="0">
                          <a:effectLst/>
                          <a:latin typeface="+mn-lt"/>
                        </a:rPr>
                        <a:t>3825.00</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gn="ctr">
                        <a:lnSpc>
                          <a:spcPct val="100000"/>
                        </a:lnSpc>
                        <a:spcAft>
                          <a:spcPts val="800"/>
                        </a:spcAft>
                        <a:buNone/>
                      </a:pPr>
                      <a:r>
                        <a:rPr lang="en-US" sz="1600" dirty="0">
                          <a:effectLst/>
                          <a:latin typeface="+mn-lt"/>
                        </a:rPr>
                        <a:t>4074</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extLst>
                  <a:ext uri="{0D108BD9-81ED-4DB2-BD59-A6C34878D82A}">
                    <a16:rowId xmlns:a16="http://schemas.microsoft.com/office/drawing/2014/main" val="1662695096"/>
                  </a:ext>
                </a:extLst>
              </a:tr>
              <a:tr h="347896">
                <a:tc>
                  <a:txBody>
                    <a:bodyPr/>
                    <a:lstStyle/>
                    <a:p>
                      <a:pPr>
                        <a:lnSpc>
                          <a:spcPct val="100000"/>
                        </a:lnSpc>
                        <a:spcAft>
                          <a:spcPts val="800"/>
                        </a:spcAft>
                        <a:buNone/>
                      </a:pPr>
                      <a:r>
                        <a:rPr lang="en-US" sz="1600" dirty="0">
                          <a:effectLst/>
                          <a:latin typeface="+mn-lt"/>
                        </a:rPr>
                        <a:t>Sản lượng gạch sản xuất một năm</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0000"/>
                        </a:lnSpc>
                        <a:spcAft>
                          <a:spcPts val="800"/>
                        </a:spcAft>
                        <a:buNone/>
                      </a:pPr>
                      <a:r>
                        <a:rPr lang="en-US" sz="1600" dirty="0">
                          <a:effectLst/>
                          <a:latin typeface="+mn-lt"/>
                        </a:rPr>
                        <a:t>Viên/năm</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gn="ctr">
                        <a:lnSpc>
                          <a:spcPct val="100000"/>
                        </a:lnSpc>
                        <a:spcAft>
                          <a:spcPts val="800"/>
                        </a:spcAft>
                        <a:buNone/>
                      </a:pPr>
                      <a:r>
                        <a:rPr lang="en-US" sz="1600" dirty="0">
                          <a:effectLst/>
                          <a:latin typeface="+mn-lt"/>
                        </a:rPr>
                        <a:t>30,294,000</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gn="ctr">
                        <a:lnSpc>
                          <a:spcPct val="100000"/>
                        </a:lnSpc>
                        <a:spcAft>
                          <a:spcPts val="800"/>
                        </a:spcAft>
                        <a:buNone/>
                      </a:pPr>
                      <a:r>
                        <a:rPr lang="en-US" sz="1600" dirty="0">
                          <a:effectLst/>
                          <a:latin typeface="+mn-lt"/>
                        </a:rPr>
                        <a:t>32,269,981</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extLst>
                  <a:ext uri="{0D108BD9-81ED-4DB2-BD59-A6C34878D82A}">
                    <a16:rowId xmlns:a16="http://schemas.microsoft.com/office/drawing/2014/main" val="747342499"/>
                  </a:ext>
                </a:extLst>
              </a:tr>
              <a:tr h="347896">
                <a:tc>
                  <a:txBody>
                    <a:bodyPr/>
                    <a:lstStyle/>
                    <a:p>
                      <a:pPr>
                        <a:lnSpc>
                          <a:spcPct val="100000"/>
                        </a:lnSpc>
                        <a:spcAft>
                          <a:spcPts val="800"/>
                        </a:spcAft>
                        <a:buNone/>
                      </a:pPr>
                      <a:r>
                        <a:rPr lang="en-US" sz="1600" dirty="0">
                          <a:effectLst/>
                          <a:latin typeface="+mn-lt"/>
                        </a:rPr>
                        <a:t>Suất tiêu hao năng lượng</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0000"/>
                        </a:lnSpc>
                        <a:spcAft>
                          <a:spcPts val="800"/>
                        </a:spcAft>
                        <a:buNone/>
                      </a:pPr>
                      <a:r>
                        <a:rPr lang="en-US" sz="1600" dirty="0">
                          <a:effectLst/>
                          <a:latin typeface="+mn-lt"/>
                        </a:rPr>
                        <a:t>kJ/kg gạch</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gn="ctr">
                        <a:lnSpc>
                          <a:spcPct val="100000"/>
                        </a:lnSpc>
                        <a:spcAft>
                          <a:spcPts val="800"/>
                        </a:spcAft>
                        <a:buNone/>
                      </a:pPr>
                      <a:r>
                        <a:rPr lang="en-US" sz="1600" dirty="0">
                          <a:effectLst/>
                          <a:latin typeface="+mn-lt"/>
                        </a:rPr>
                        <a:t> 2,293.34 </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gn="ctr">
                        <a:lnSpc>
                          <a:spcPct val="100000"/>
                        </a:lnSpc>
                        <a:spcAft>
                          <a:spcPts val="800"/>
                        </a:spcAft>
                        <a:buNone/>
                      </a:pPr>
                      <a:r>
                        <a:rPr lang="en-US" sz="1600" dirty="0">
                          <a:effectLst/>
                          <a:latin typeface="+mn-lt"/>
                        </a:rPr>
                        <a:t>1,172.308922</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extLst>
                  <a:ext uri="{0D108BD9-81ED-4DB2-BD59-A6C34878D82A}">
                    <a16:rowId xmlns:a16="http://schemas.microsoft.com/office/drawing/2014/main" val="94289311"/>
                  </a:ext>
                </a:extLst>
              </a:tr>
              <a:tr h="296758">
                <a:tc gridSpan="4">
                  <a:txBody>
                    <a:bodyPr/>
                    <a:lstStyle/>
                    <a:p>
                      <a:pPr>
                        <a:lnSpc>
                          <a:spcPct val="100000"/>
                        </a:lnSpc>
                        <a:spcAft>
                          <a:spcPts val="800"/>
                        </a:spcAft>
                        <a:buNone/>
                      </a:pPr>
                      <a:r>
                        <a:rPr lang="en-US" sz="1600" dirty="0">
                          <a:effectLst/>
                          <a:latin typeface="+mn-lt"/>
                        </a:rPr>
                        <a:t>Tiết kiệm năng lượng do cải tạo hệ thống sấy và phương pháp điều chỉnh lưu lượng khí trong hệ thống nung sấy </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37519402"/>
                  </a:ext>
                </a:extLst>
              </a:tr>
              <a:tr h="359923">
                <a:tc>
                  <a:txBody>
                    <a:bodyPr/>
                    <a:lstStyle/>
                    <a:p>
                      <a:pPr>
                        <a:lnSpc>
                          <a:spcPct val="100000"/>
                        </a:lnSpc>
                        <a:spcAft>
                          <a:spcPts val="800"/>
                        </a:spcAft>
                        <a:buNone/>
                      </a:pPr>
                      <a:r>
                        <a:rPr lang="en-US" sz="1600" dirty="0">
                          <a:effectLst/>
                          <a:latin typeface="+mn-lt"/>
                        </a:rPr>
                        <a:t>Suất tiêu hao năng lượng để bốc hơi nước trong hệ thống sấy</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0000"/>
                        </a:lnSpc>
                        <a:spcAft>
                          <a:spcPts val="800"/>
                        </a:spcAft>
                        <a:buNone/>
                      </a:pPr>
                      <a:r>
                        <a:rPr lang="en-US" sz="1600" dirty="0">
                          <a:effectLst/>
                          <a:latin typeface="+mn-lt"/>
                        </a:rPr>
                        <a:t>kJ/kg gạch</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gn="ctr">
                        <a:lnSpc>
                          <a:spcPct val="100000"/>
                        </a:lnSpc>
                        <a:spcAft>
                          <a:spcPts val="800"/>
                        </a:spcAft>
                        <a:buNone/>
                      </a:pPr>
                      <a:r>
                        <a:rPr lang="en-US" sz="1600" dirty="0">
                          <a:effectLst/>
                          <a:latin typeface="+mn-lt"/>
                        </a:rPr>
                        <a:t>694.78</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gn="ctr">
                        <a:lnSpc>
                          <a:spcPct val="100000"/>
                        </a:lnSpc>
                        <a:spcAft>
                          <a:spcPts val="800"/>
                        </a:spcAft>
                        <a:buNone/>
                      </a:pPr>
                      <a:r>
                        <a:rPr lang="en-US" sz="1600" dirty="0">
                          <a:effectLst/>
                          <a:latin typeface="+mn-lt"/>
                        </a:rPr>
                        <a:t>755.56</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extLst>
                  <a:ext uri="{0D108BD9-81ED-4DB2-BD59-A6C34878D82A}">
                    <a16:rowId xmlns:a16="http://schemas.microsoft.com/office/drawing/2014/main" val="606244376"/>
                  </a:ext>
                </a:extLst>
              </a:tr>
              <a:tr h="695791">
                <a:tc>
                  <a:txBody>
                    <a:bodyPr/>
                    <a:lstStyle/>
                    <a:p>
                      <a:pPr>
                        <a:lnSpc>
                          <a:spcPct val="100000"/>
                        </a:lnSpc>
                        <a:spcAft>
                          <a:spcPts val="800"/>
                        </a:spcAft>
                        <a:buNone/>
                      </a:pPr>
                      <a:r>
                        <a:rPr lang="en-US" sz="1600" dirty="0">
                          <a:effectLst/>
                          <a:latin typeface="+mn-lt"/>
                        </a:rPr>
                        <a:t>Lượng năng lượng tiết kiệm được do cải tạo hệ thống sấy</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0000"/>
                        </a:lnSpc>
                        <a:spcAft>
                          <a:spcPts val="800"/>
                        </a:spcAft>
                        <a:buNone/>
                      </a:pPr>
                      <a:r>
                        <a:rPr lang="en-US" sz="1600" dirty="0">
                          <a:effectLst/>
                          <a:latin typeface="+mn-lt"/>
                        </a:rPr>
                        <a:t>kJ/kg gạch</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0000"/>
                        </a:lnSpc>
                      </a:pPr>
                      <a:endParaRPr lang="en-US" sz="1600" dirty="0">
                        <a:effectLst/>
                        <a:latin typeface="+mn-lt"/>
                        <a:cs typeface="Arial" panose="020B0604020202020204" pitchFamily="34" charset="0"/>
                      </a:endParaRPr>
                    </a:p>
                  </a:txBody>
                  <a:tcPr marL="17779" marR="17779" marT="0" marB="0" anchor="b"/>
                </a:tc>
                <a:tc>
                  <a:txBody>
                    <a:bodyPr/>
                    <a:lstStyle/>
                    <a:p>
                      <a:pPr algn="ctr">
                        <a:lnSpc>
                          <a:spcPct val="100000"/>
                        </a:lnSpc>
                        <a:spcAft>
                          <a:spcPts val="800"/>
                        </a:spcAft>
                        <a:buNone/>
                      </a:pPr>
                      <a:r>
                        <a:rPr lang="en-US" sz="1600" dirty="0">
                          <a:effectLst/>
                          <a:latin typeface="+mn-lt"/>
                        </a:rPr>
                        <a:t>401.7</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extLst>
                  <a:ext uri="{0D108BD9-81ED-4DB2-BD59-A6C34878D82A}">
                    <a16:rowId xmlns:a16="http://schemas.microsoft.com/office/drawing/2014/main" val="3128074910"/>
                  </a:ext>
                </a:extLst>
              </a:tr>
              <a:tr h="180270">
                <a:tc>
                  <a:txBody>
                    <a:bodyPr/>
                    <a:lstStyle/>
                    <a:p>
                      <a:pPr>
                        <a:lnSpc>
                          <a:spcPct val="100000"/>
                        </a:lnSpc>
                        <a:spcAft>
                          <a:spcPts val="800"/>
                        </a:spcAft>
                        <a:buNone/>
                      </a:pPr>
                      <a:r>
                        <a:rPr lang="en-US" sz="1600" dirty="0">
                          <a:effectLst/>
                          <a:latin typeface="+mn-lt"/>
                        </a:rPr>
                        <a:t>Năng lượng tiết kiệm được do tăng hiệu quả sấy</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0000"/>
                        </a:lnSpc>
                        <a:spcAft>
                          <a:spcPts val="800"/>
                        </a:spcAft>
                        <a:buNone/>
                      </a:pPr>
                      <a:r>
                        <a:rPr lang="en-US" sz="1600" dirty="0">
                          <a:effectLst/>
                          <a:latin typeface="+mn-lt"/>
                        </a:rPr>
                        <a:t>%</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0000"/>
                        </a:lnSpc>
                      </a:pPr>
                      <a:endParaRPr lang="en-US" sz="1600" dirty="0">
                        <a:effectLst/>
                        <a:latin typeface="+mn-lt"/>
                        <a:cs typeface="Arial" panose="020B0604020202020204" pitchFamily="34" charset="0"/>
                      </a:endParaRPr>
                    </a:p>
                  </a:txBody>
                  <a:tcPr marL="17779" marR="17779" marT="0" marB="0" anchor="b"/>
                </a:tc>
                <a:tc>
                  <a:txBody>
                    <a:bodyPr/>
                    <a:lstStyle/>
                    <a:p>
                      <a:pPr algn="ctr">
                        <a:lnSpc>
                          <a:spcPct val="100000"/>
                        </a:lnSpc>
                        <a:spcAft>
                          <a:spcPts val="800"/>
                        </a:spcAft>
                        <a:buNone/>
                      </a:pPr>
                      <a:r>
                        <a:rPr lang="en-US" sz="1600" dirty="0">
                          <a:effectLst/>
                          <a:latin typeface="+mn-lt"/>
                        </a:rPr>
                        <a:t>58%</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extLst>
                  <a:ext uri="{0D108BD9-81ED-4DB2-BD59-A6C34878D82A}">
                    <a16:rowId xmlns:a16="http://schemas.microsoft.com/office/drawing/2014/main" val="1222391839"/>
                  </a:ext>
                </a:extLst>
              </a:tr>
            </a:tbl>
          </a:graphicData>
        </a:graphic>
      </p:graphicFrame>
    </p:spTree>
    <p:extLst>
      <p:ext uri="{BB962C8B-B14F-4D97-AF65-F5344CB8AC3E}">
        <p14:creationId xmlns:p14="http://schemas.microsoft.com/office/powerpoint/2010/main" val="32275309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AB4ACC6E-3D07-A4E9-9FB5-5A902671AF95}"/>
              </a:ext>
            </a:extLst>
          </p:cNvPr>
          <p:cNvGraphicFramePr>
            <a:graphicFrameLocks noGrp="1"/>
          </p:cNvGraphicFramePr>
          <p:nvPr>
            <p:extLst>
              <p:ext uri="{D42A27DB-BD31-4B8C-83A1-F6EECF244321}">
                <p14:modId xmlns:p14="http://schemas.microsoft.com/office/powerpoint/2010/main" val="121344216"/>
              </p:ext>
            </p:extLst>
          </p:nvPr>
        </p:nvGraphicFramePr>
        <p:xfrm>
          <a:off x="168322" y="1804548"/>
          <a:ext cx="11887199" cy="4898124"/>
        </p:xfrm>
        <a:graphic>
          <a:graphicData uri="http://schemas.openxmlformats.org/drawingml/2006/table">
            <a:tbl>
              <a:tblPr firstRow="1" firstCol="1" bandRow="1"/>
              <a:tblGrid>
                <a:gridCol w="6637840">
                  <a:extLst>
                    <a:ext uri="{9D8B030D-6E8A-4147-A177-3AD203B41FA5}">
                      <a16:colId xmlns:a16="http://schemas.microsoft.com/office/drawing/2014/main" val="2805759259"/>
                    </a:ext>
                  </a:extLst>
                </a:gridCol>
                <a:gridCol w="1651318">
                  <a:extLst>
                    <a:ext uri="{9D8B030D-6E8A-4147-A177-3AD203B41FA5}">
                      <a16:colId xmlns:a16="http://schemas.microsoft.com/office/drawing/2014/main" val="1264634498"/>
                    </a:ext>
                  </a:extLst>
                </a:gridCol>
                <a:gridCol w="1836378">
                  <a:extLst>
                    <a:ext uri="{9D8B030D-6E8A-4147-A177-3AD203B41FA5}">
                      <a16:colId xmlns:a16="http://schemas.microsoft.com/office/drawing/2014/main" val="2926045965"/>
                    </a:ext>
                  </a:extLst>
                </a:gridCol>
                <a:gridCol w="1761663">
                  <a:extLst>
                    <a:ext uri="{9D8B030D-6E8A-4147-A177-3AD203B41FA5}">
                      <a16:colId xmlns:a16="http://schemas.microsoft.com/office/drawing/2014/main" val="739208902"/>
                    </a:ext>
                  </a:extLst>
                </a:gridCol>
              </a:tblGrid>
              <a:tr h="580774">
                <a:tc>
                  <a:txBody>
                    <a:bodyPr/>
                    <a:lstStyle/>
                    <a:p>
                      <a:pPr algn="ctr">
                        <a:lnSpc>
                          <a:spcPct val="107000"/>
                        </a:lnSpc>
                        <a:spcAft>
                          <a:spcPts val="800"/>
                        </a:spcAft>
                        <a:buNone/>
                      </a:pPr>
                      <a:r>
                        <a:rPr lang="en-US" sz="1600" b="1" dirty="0" err="1">
                          <a:effectLst/>
                          <a:latin typeface="+mn-lt"/>
                        </a:rPr>
                        <a:t>Mô</a:t>
                      </a:r>
                      <a:r>
                        <a:rPr lang="en-US" sz="1600" b="1" dirty="0">
                          <a:effectLst/>
                          <a:latin typeface="+mn-lt"/>
                        </a:rPr>
                        <a:t> </a:t>
                      </a:r>
                      <a:r>
                        <a:rPr lang="en-US" sz="1600" b="1" dirty="0" err="1">
                          <a:effectLst/>
                          <a:latin typeface="+mn-lt"/>
                        </a:rPr>
                        <a:t>tả</a:t>
                      </a:r>
                      <a:endParaRPr lang="en-US" sz="1600" b="1"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gn="ctr">
                        <a:lnSpc>
                          <a:spcPct val="107000"/>
                        </a:lnSpc>
                        <a:spcAft>
                          <a:spcPts val="800"/>
                        </a:spcAft>
                        <a:buNone/>
                      </a:pPr>
                      <a:r>
                        <a:rPr lang="en-US" sz="1600" b="1" dirty="0" err="1">
                          <a:effectLst/>
                          <a:latin typeface="+mn-lt"/>
                        </a:rPr>
                        <a:t>Đơn</a:t>
                      </a:r>
                      <a:r>
                        <a:rPr lang="en-US" sz="1600" b="1" dirty="0">
                          <a:effectLst/>
                          <a:latin typeface="+mn-lt"/>
                        </a:rPr>
                        <a:t> </a:t>
                      </a:r>
                      <a:r>
                        <a:rPr lang="en-US" sz="1600" b="1" dirty="0" err="1">
                          <a:effectLst/>
                          <a:latin typeface="+mn-lt"/>
                        </a:rPr>
                        <a:t>vị</a:t>
                      </a:r>
                      <a:endParaRPr lang="en-US" sz="1600" b="1"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gn="ctr">
                        <a:lnSpc>
                          <a:spcPct val="107000"/>
                        </a:lnSpc>
                        <a:spcAft>
                          <a:spcPts val="800"/>
                        </a:spcAft>
                        <a:buNone/>
                      </a:pPr>
                      <a:r>
                        <a:rPr lang="en-US" sz="1600" b="1" dirty="0" err="1">
                          <a:effectLst/>
                          <a:latin typeface="+mn-lt"/>
                        </a:rPr>
                        <a:t>Hệ</a:t>
                      </a:r>
                      <a:r>
                        <a:rPr lang="en-US" sz="1600" b="1" dirty="0">
                          <a:effectLst/>
                          <a:latin typeface="+mn-lt"/>
                        </a:rPr>
                        <a:t> </a:t>
                      </a:r>
                      <a:r>
                        <a:rPr lang="en-US" sz="1600" b="1" dirty="0" err="1">
                          <a:effectLst/>
                          <a:latin typeface="+mn-lt"/>
                        </a:rPr>
                        <a:t>thống</a:t>
                      </a:r>
                      <a:r>
                        <a:rPr lang="en-US" sz="1600" b="1" dirty="0">
                          <a:effectLst/>
                          <a:latin typeface="+mn-lt"/>
                        </a:rPr>
                        <a:t> </a:t>
                      </a:r>
                      <a:r>
                        <a:rPr lang="en-US" sz="1600" b="1" dirty="0" err="1">
                          <a:effectLst/>
                          <a:latin typeface="+mn-lt"/>
                        </a:rPr>
                        <a:t>trước</a:t>
                      </a:r>
                      <a:r>
                        <a:rPr lang="en-US" sz="1600" b="1" dirty="0">
                          <a:effectLst/>
                          <a:latin typeface="+mn-lt"/>
                        </a:rPr>
                        <a:t> </a:t>
                      </a:r>
                      <a:r>
                        <a:rPr lang="en-US" sz="1600" b="1" dirty="0" err="1">
                          <a:effectLst/>
                          <a:latin typeface="+mn-lt"/>
                        </a:rPr>
                        <a:t>cải</a:t>
                      </a:r>
                      <a:r>
                        <a:rPr lang="en-US" sz="1600" b="1" dirty="0">
                          <a:effectLst/>
                          <a:latin typeface="+mn-lt"/>
                        </a:rPr>
                        <a:t> </a:t>
                      </a:r>
                      <a:r>
                        <a:rPr lang="en-US" sz="1600" b="1" dirty="0" err="1">
                          <a:effectLst/>
                          <a:latin typeface="+mn-lt"/>
                        </a:rPr>
                        <a:t>tạo</a:t>
                      </a:r>
                      <a:endParaRPr lang="en-US" sz="1600" b="1"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gn="ctr">
                        <a:lnSpc>
                          <a:spcPct val="107000"/>
                        </a:lnSpc>
                        <a:spcAft>
                          <a:spcPts val="800"/>
                        </a:spcAft>
                        <a:buNone/>
                      </a:pPr>
                      <a:r>
                        <a:rPr lang="en-US" sz="1600" b="1" dirty="0" err="1">
                          <a:effectLst/>
                          <a:latin typeface="+mn-lt"/>
                        </a:rPr>
                        <a:t>Hệ</a:t>
                      </a:r>
                      <a:r>
                        <a:rPr lang="en-US" sz="1600" b="1" dirty="0">
                          <a:effectLst/>
                          <a:latin typeface="+mn-lt"/>
                        </a:rPr>
                        <a:t> </a:t>
                      </a:r>
                      <a:r>
                        <a:rPr lang="en-US" sz="1600" b="1" dirty="0" err="1">
                          <a:effectLst/>
                          <a:latin typeface="+mn-lt"/>
                        </a:rPr>
                        <a:t>thông</a:t>
                      </a:r>
                      <a:r>
                        <a:rPr lang="en-US" sz="1600" b="1" dirty="0">
                          <a:effectLst/>
                          <a:latin typeface="+mn-lt"/>
                        </a:rPr>
                        <a:t> </a:t>
                      </a:r>
                      <a:r>
                        <a:rPr lang="en-US" sz="1600" b="1" dirty="0" err="1">
                          <a:effectLst/>
                          <a:latin typeface="+mn-lt"/>
                        </a:rPr>
                        <a:t>sau</a:t>
                      </a:r>
                      <a:r>
                        <a:rPr lang="en-US" sz="1600" b="1" dirty="0">
                          <a:effectLst/>
                          <a:latin typeface="+mn-lt"/>
                        </a:rPr>
                        <a:t> </a:t>
                      </a:r>
                      <a:r>
                        <a:rPr lang="en-US" sz="1600" b="1" dirty="0" err="1">
                          <a:effectLst/>
                          <a:latin typeface="+mn-lt"/>
                        </a:rPr>
                        <a:t>cải</a:t>
                      </a:r>
                      <a:r>
                        <a:rPr lang="en-US" sz="1600" b="1" dirty="0">
                          <a:effectLst/>
                          <a:latin typeface="+mn-lt"/>
                        </a:rPr>
                        <a:t> </a:t>
                      </a:r>
                      <a:r>
                        <a:rPr lang="en-US" sz="1600" b="1" dirty="0" err="1">
                          <a:effectLst/>
                          <a:latin typeface="+mn-lt"/>
                        </a:rPr>
                        <a:t>tạo</a:t>
                      </a:r>
                      <a:endParaRPr lang="en-US" sz="1600" b="1" dirty="0">
                        <a:effectLst/>
                        <a:latin typeface="+mn-lt"/>
                        <a:ea typeface="Calibri" panose="020F0502020204030204" pitchFamily="34" charset="0"/>
                        <a:cs typeface="Arial" panose="020B0604020202020204" pitchFamily="34" charset="0"/>
                      </a:endParaRPr>
                    </a:p>
                  </a:txBody>
                  <a:tcPr marL="17779" marR="17779" marT="0" marB="0" anchor="b"/>
                </a:tc>
                <a:extLst>
                  <a:ext uri="{0D108BD9-81ED-4DB2-BD59-A6C34878D82A}">
                    <a16:rowId xmlns:a16="http://schemas.microsoft.com/office/drawing/2014/main" val="495223057"/>
                  </a:ext>
                </a:extLst>
              </a:tr>
              <a:tr h="279468">
                <a:tc gridSpan="4">
                  <a:txBody>
                    <a:bodyPr/>
                    <a:lstStyle/>
                    <a:p>
                      <a:pPr>
                        <a:lnSpc>
                          <a:spcPct val="107000"/>
                        </a:lnSpc>
                        <a:spcAft>
                          <a:spcPts val="800"/>
                        </a:spcAft>
                        <a:buNone/>
                      </a:pPr>
                      <a:r>
                        <a:rPr lang="en-US" sz="1600" dirty="0" err="1">
                          <a:effectLst/>
                          <a:latin typeface="+mn-lt"/>
                        </a:rPr>
                        <a:t>Tiết</a:t>
                      </a:r>
                      <a:r>
                        <a:rPr lang="en-US" sz="1600" dirty="0">
                          <a:effectLst/>
                          <a:latin typeface="+mn-lt"/>
                        </a:rPr>
                        <a:t> </a:t>
                      </a:r>
                      <a:r>
                        <a:rPr lang="en-US" sz="1600" dirty="0" err="1">
                          <a:effectLst/>
                          <a:latin typeface="+mn-lt"/>
                        </a:rPr>
                        <a:t>kiệm</a:t>
                      </a:r>
                      <a:r>
                        <a:rPr lang="en-US" sz="1600" dirty="0">
                          <a:effectLst/>
                          <a:latin typeface="+mn-lt"/>
                        </a:rPr>
                        <a:t> </a:t>
                      </a:r>
                      <a:r>
                        <a:rPr lang="en-US" sz="1600" dirty="0" err="1">
                          <a:effectLst/>
                          <a:latin typeface="+mn-lt"/>
                        </a:rPr>
                        <a:t>năng</a:t>
                      </a:r>
                      <a:r>
                        <a:rPr lang="en-US" sz="1600" dirty="0">
                          <a:effectLst/>
                          <a:latin typeface="+mn-lt"/>
                        </a:rPr>
                        <a:t> </a:t>
                      </a:r>
                      <a:r>
                        <a:rPr lang="en-US" sz="1600" dirty="0" err="1">
                          <a:effectLst/>
                          <a:latin typeface="+mn-lt"/>
                        </a:rPr>
                        <a:t>lượng</a:t>
                      </a:r>
                      <a:r>
                        <a:rPr lang="en-US" sz="1600" dirty="0">
                          <a:effectLst/>
                          <a:latin typeface="+mn-lt"/>
                        </a:rPr>
                        <a:t> do </a:t>
                      </a:r>
                      <a:r>
                        <a:rPr lang="en-US" sz="1600" dirty="0" err="1">
                          <a:effectLst/>
                          <a:latin typeface="+mn-lt"/>
                        </a:rPr>
                        <a:t>giảm</a:t>
                      </a:r>
                      <a:r>
                        <a:rPr lang="en-US" sz="1600" dirty="0">
                          <a:effectLst/>
                          <a:latin typeface="+mn-lt"/>
                        </a:rPr>
                        <a:t> </a:t>
                      </a:r>
                      <a:r>
                        <a:rPr lang="en-US" sz="1600" dirty="0" err="1">
                          <a:effectLst/>
                          <a:latin typeface="+mn-lt"/>
                        </a:rPr>
                        <a:t>tổn</a:t>
                      </a:r>
                      <a:r>
                        <a:rPr lang="en-US" sz="1600" dirty="0">
                          <a:effectLst/>
                          <a:latin typeface="+mn-lt"/>
                        </a:rPr>
                        <a:t> </a:t>
                      </a:r>
                      <a:r>
                        <a:rPr lang="en-US" sz="1600" dirty="0" err="1">
                          <a:effectLst/>
                          <a:latin typeface="+mn-lt"/>
                        </a:rPr>
                        <a:t>thất</a:t>
                      </a:r>
                      <a:r>
                        <a:rPr lang="en-US" sz="1600" dirty="0">
                          <a:effectLst/>
                          <a:latin typeface="+mn-lt"/>
                        </a:rPr>
                        <a:t> qua </a:t>
                      </a:r>
                      <a:r>
                        <a:rPr lang="en-US" sz="1600" dirty="0" err="1">
                          <a:effectLst/>
                          <a:latin typeface="+mn-lt"/>
                        </a:rPr>
                        <a:t>đường</a:t>
                      </a:r>
                      <a:r>
                        <a:rPr lang="en-US" sz="1600" dirty="0">
                          <a:effectLst/>
                          <a:latin typeface="+mn-lt"/>
                        </a:rPr>
                        <a:t> </a:t>
                      </a:r>
                      <a:r>
                        <a:rPr lang="en-US" sz="1600" dirty="0" err="1">
                          <a:effectLst/>
                          <a:latin typeface="+mn-lt"/>
                        </a:rPr>
                        <a:t>khói</a:t>
                      </a:r>
                      <a:r>
                        <a:rPr lang="en-US" sz="1600" dirty="0">
                          <a:effectLst/>
                          <a:latin typeface="+mn-lt"/>
                        </a:rPr>
                        <a:t> </a:t>
                      </a:r>
                      <a:r>
                        <a:rPr lang="en-US" sz="1600" dirty="0" err="1">
                          <a:effectLst/>
                          <a:latin typeface="+mn-lt"/>
                        </a:rPr>
                        <a:t>thải</a:t>
                      </a:r>
                      <a:r>
                        <a:rPr lang="en-US" sz="1600" dirty="0">
                          <a:effectLst/>
                          <a:latin typeface="+mn-lt"/>
                        </a:rPr>
                        <a:t>. </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65965032"/>
                  </a:ext>
                </a:extLst>
              </a:tr>
              <a:tr h="279468">
                <a:tc>
                  <a:txBody>
                    <a:bodyPr/>
                    <a:lstStyle/>
                    <a:p>
                      <a:pPr>
                        <a:lnSpc>
                          <a:spcPct val="107000"/>
                        </a:lnSpc>
                        <a:spcAft>
                          <a:spcPts val="800"/>
                        </a:spcAft>
                        <a:buNone/>
                      </a:pPr>
                      <a:r>
                        <a:rPr lang="en-US" sz="1600" dirty="0">
                          <a:effectLst/>
                          <a:latin typeface="+mn-lt"/>
                        </a:rPr>
                        <a:t>Năng lượng thoát ra qua đường khói thải</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7000"/>
                        </a:lnSpc>
                        <a:spcAft>
                          <a:spcPts val="800"/>
                        </a:spcAft>
                        <a:buNone/>
                      </a:pPr>
                      <a:r>
                        <a:rPr lang="en-US" sz="1600" dirty="0">
                          <a:effectLst/>
                          <a:latin typeface="+mn-lt"/>
                        </a:rPr>
                        <a:t>kJ/kg gạch</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gn="ctr">
                        <a:lnSpc>
                          <a:spcPct val="107000"/>
                        </a:lnSpc>
                        <a:spcAft>
                          <a:spcPts val="800"/>
                        </a:spcAft>
                        <a:buNone/>
                      </a:pPr>
                      <a:r>
                        <a:rPr lang="en-US" sz="1600" dirty="0">
                          <a:effectLst/>
                          <a:latin typeface="+mn-lt"/>
                        </a:rPr>
                        <a:t>394.55</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gn="ctr">
                        <a:lnSpc>
                          <a:spcPct val="107000"/>
                        </a:lnSpc>
                        <a:spcAft>
                          <a:spcPts val="800"/>
                        </a:spcAft>
                        <a:buNone/>
                      </a:pPr>
                      <a:r>
                        <a:rPr lang="en-US" sz="1600" dirty="0">
                          <a:effectLst/>
                          <a:latin typeface="+mn-lt"/>
                        </a:rPr>
                        <a:t>215.4</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extLst>
                  <a:ext uri="{0D108BD9-81ED-4DB2-BD59-A6C34878D82A}">
                    <a16:rowId xmlns:a16="http://schemas.microsoft.com/office/drawing/2014/main" val="2246389269"/>
                  </a:ext>
                </a:extLst>
              </a:tr>
              <a:tr h="292115">
                <a:tc>
                  <a:txBody>
                    <a:bodyPr/>
                    <a:lstStyle/>
                    <a:p>
                      <a:pPr>
                        <a:lnSpc>
                          <a:spcPct val="107000"/>
                        </a:lnSpc>
                        <a:spcAft>
                          <a:spcPts val="800"/>
                        </a:spcAft>
                        <a:buNone/>
                      </a:pPr>
                      <a:r>
                        <a:rPr lang="en-US" sz="1600" dirty="0">
                          <a:effectLst/>
                          <a:latin typeface="+mn-lt"/>
                        </a:rPr>
                        <a:t>Tổn thất năng lượng giảm được</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7000"/>
                        </a:lnSpc>
                        <a:spcAft>
                          <a:spcPts val="800"/>
                        </a:spcAft>
                        <a:buNone/>
                      </a:pPr>
                      <a:r>
                        <a:rPr lang="en-US" sz="1600" dirty="0">
                          <a:effectLst/>
                          <a:latin typeface="+mn-lt"/>
                        </a:rPr>
                        <a:t>kJ/kg gạch</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endParaRPr lang="en-US" sz="1800"/>
                    </a:p>
                  </a:txBody>
                  <a:tcPr marL="17779" marR="17779" marT="0" marB="0" anchor="b"/>
                </a:tc>
                <a:tc>
                  <a:txBody>
                    <a:bodyPr/>
                    <a:lstStyle/>
                    <a:p>
                      <a:pPr algn="ctr">
                        <a:lnSpc>
                          <a:spcPct val="107000"/>
                        </a:lnSpc>
                        <a:spcAft>
                          <a:spcPts val="800"/>
                        </a:spcAft>
                        <a:buNone/>
                      </a:pPr>
                      <a:r>
                        <a:rPr lang="en-US" sz="1600" dirty="0">
                          <a:effectLst/>
                          <a:latin typeface="+mn-lt"/>
                        </a:rPr>
                        <a:t>179.15</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extLst>
                  <a:ext uri="{0D108BD9-81ED-4DB2-BD59-A6C34878D82A}">
                    <a16:rowId xmlns:a16="http://schemas.microsoft.com/office/drawing/2014/main" val="2434879816"/>
                  </a:ext>
                </a:extLst>
              </a:tr>
              <a:tr h="292115">
                <a:tc>
                  <a:txBody>
                    <a:bodyPr/>
                    <a:lstStyle/>
                    <a:p>
                      <a:pPr>
                        <a:lnSpc>
                          <a:spcPct val="107000"/>
                        </a:lnSpc>
                        <a:spcAft>
                          <a:spcPts val="800"/>
                        </a:spcAft>
                        <a:buNone/>
                      </a:pPr>
                      <a:r>
                        <a:rPr lang="en-US" sz="1600" dirty="0">
                          <a:effectLst/>
                          <a:latin typeface="+mn-lt"/>
                        </a:rPr>
                        <a:t>Tổn thất năng lượng giảm được</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7000"/>
                        </a:lnSpc>
                        <a:spcAft>
                          <a:spcPts val="800"/>
                        </a:spcAft>
                        <a:buNone/>
                      </a:pPr>
                      <a:r>
                        <a:rPr lang="en-US" sz="1600" dirty="0">
                          <a:effectLst/>
                          <a:latin typeface="+mn-lt"/>
                        </a:rPr>
                        <a:t>%</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endParaRPr lang="en-US" sz="1800"/>
                    </a:p>
                  </a:txBody>
                  <a:tcPr marL="17779" marR="17779" marT="0" marB="0" anchor="b"/>
                </a:tc>
                <a:tc>
                  <a:txBody>
                    <a:bodyPr/>
                    <a:lstStyle/>
                    <a:p>
                      <a:pPr algn="ctr">
                        <a:lnSpc>
                          <a:spcPct val="107000"/>
                        </a:lnSpc>
                        <a:spcAft>
                          <a:spcPts val="800"/>
                        </a:spcAft>
                        <a:buNone/>
                      </a:pPr>
                      <a:r>
                        <a:rPr lang="en-US" sz="1600" dirty="0">
                          <a:effectLst/>
                          <a:latin typeface="+mn-lt"/>
                        </a:rPr>
                        <a:t>45</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extLst>
                  <a:ext uri="{0D108BD9-81ED-4DB2-BD59-A6C34878D82A}">
                    <a16:rowId xmlns:a16="http://schemas.microsoft.com/office/drawing/2014/main" val="1095157753"/>
                  </a:ext>
                </a:extLst>
              </a:tr>
              <a:tr h="279468">
                <a:tc gridSpan="4">
                  <a:txBody>
                    <a:bodyPr/>
                    <a:lstStyle/>
                    <a:p>
                      <a:pPr>
                        <a:lnSpc>
                          <a:spcPct val="107000"/>
                        </a:lnSpc>
                        <a:spcAft>
                          <a:spcPts val="800"/>
                        </a:spcAft>
                        <a:buNone/>
                      </a:pPr>
                      <a:r>
                        <a:rPr lang="en-US" sz="1600" dirty="0">
                          <a:effectLst/>
                          <a:latin typeface="+mn-lt"/>
                        </a:rPr>
                        <a:t>Tiết kiệm năng lượng do giảm tổn thất tích lũy với xe goòng nhẹ hơn </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17706994"/>
                  </a:ext>
                </a:extLst>
              </a:tr>
              <a:tr h="279468">
                <a:tc>
                  <a:txBody>
                    <a:bodyPr/>
                    <a:lstStyle/>
                    <a:p>
                      <a:pPr>
                        <a:lnSpc>
                          <a:spcPct val="107000"/>
                        </a:lnSpc>
                        <a:spcAft>
                          <a:spcPts val="800"/>
                        </a:spcAft>
                        <a:buNone/>
                      </a:pPr>
                      <a:r>
                        <a:rPr lang="en-US" sz="1600" dirty="0">
                          <a:effectLst/>
                          <a:latin typeface="+mn-lt"/>
                        </a:rPr>
                        <a:t>Khối lượng gạch trên xe goòng</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7000"/>
                        </a:lnSpc>
                        <a:spcAft>
                          <a:spcPts val="800"/>
                        </a:spcAft>
                        <a:buNone/>
                      </a:pPr>
                      <a:r>
                        <a:rPr lang="en-US" sz="1600" dirty="0">
                          <a:effectLst/>
                          <a:latin typeface="+mn-lt"/>
                        </a:rPr>
                        <a:t>kg/goòng</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gn="ctr">
                        <a:lnSpc>
                          <a:spcPct val="107000"/>
                        </a:lnSpc>
                        <a:spcAft>
                          <a:spcPts val="800"/>
                        </a:spcAft>
                        <a:buNone/>
                      </a:pPr>
                      <a:r>
                        <a:rPr lang="en-US" sz="1600" dirty="0">
                          <a:effectLst/>
                          <a:latin typeface="+mn-lt"/>
                        </a:rPr>
                        <a:t>3,188</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gn="ctr">
                        <a:lnSpc>
                          <a:spcPct val="107000"/>
                        </a:lnSpc>
                        <a:spcAft>
                          <a:spcPts val="800"/>
                        </a:spcAft>
                        <a:buNone/>
                      </a:pPr>
                      <a:r>
                        <a:rPr lang="en-US" sz="1600" dirty="0">
                          <a:effectLst/>
                          <a:latin typeface="+mn-lt"/>
                        </a:rPr>
                        <a:t>4,253</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extLst>
                  <a:ext uri="{0D108BD9-81ED-4DB2-BD59-A6C34878D82A}">
                    <a16:rowId xmlns:a16="http://schemas.microsoft.com/office/drawing/2014/main" val="3621038058"/>
                  </a:ext>
                </a:extLst>
              </a:tr>
              <a:tr h="279468">
                <a:tc>
                  <a:txBody>
                    <a:bodyPr/>
                    <a:lstStyle/>
                    <a:p>
                      <a:pPr>
                        <a:lnSpc>
                          <a:spcPct val="107000"/>
                        </a:lnSpc>
                        <a:spcAft>
                          <a:spcPts val="800"/>
                        </a:spcAft>
                        <a:buNone/>
                      </a:pPr>
                      <a:r>
                        <a:rPr lang="en-US" sz="1600" dirty="0">
                          <a:effectLst/>
                          <a:latin typeface="+mn-lt"/>
                        </a:rPr>
                        <a:t>Khối lượng thể xây xe goòng </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7000"/>
                        </a:lnSpc>
                        <a:spcAft>
                          <a:spcPts val="800"/>
                        </a:spcAft>
                        <a:buNone/>
                      </a:pPr>
                      <a:r>
                        <a:rPr lang="en-US" sz="1600" dirty="0">
                          <a:effectLst/>
                          <a:latin typeface="+mn-lt"/>
                        </a:rPr>
                        <a:t>kg/ goòng</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gn="ctr">
                        <a:lnSpc>
                          <a:spcPct val="107000"/>
                        </a:lnSpc>
                        <a:spcAft>
                          <a:spcPts val="800"/>
                        </a:spcAft>
                        <a:buNone/>
                      </a:pPr>
                      <a:r>
                        <a:rPr lang="en-US" sz="1600" dirty="0">
                          <a:effectLst/>
                          <a:latin typeface="+mn-lt"/>
                        </a:rPr>
                        <a:t>6837</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gn="ctr">
                        <a:lnSpc>
                          <a:spcPct val="107000"/>
                        </a:lnSpc>
                        <a:spcAft>
                          <a:spcPts val="800"/>
                        </a:spcAft>
                        <a:buNone/>
                      </a:pPr>
                      <a:r>
                        <a:rPr lang="en-US" sz="1600" dirty="0">
                          <a:effectLst/>
                          <a:latin typeface="+mn-lt"/>
                        </a:rPr>
                        <a:t>3636</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extLst>
                  <a:ext uri="{0D108BD9-81ED-4DB2-BD59-A6C34878D82A}">
                    <a16:rowId xmlns:a16="http://schemas.microsoft.com/office/drawing/2014/main" val="3478033874"/>
                  </a:ext>
                </a:extLst>
              </a:tr>
              <a:tr h="279468">
                <a:tc>
                  <a:txBody>
                    <a:bodyPr/>
                    <a:lstStyle/>
                    <a:p>
                      <a:pPr>
                        <a:lnSpc>
                          <a:spcPct val="107000"/>
                        </a:lnSpc>
                        <a:spcAft>
                          <a:spcPts val="800"/>
                        </a:spcAft>
                        <a:buNone/>
                      </a:pPr>
                      <a:r>
                        <a:rPr lang="en-US" sz="1600" dirty="0" err="1">
                          <a:effectLst/>
                          <a:latin typeface="+mn-lt"/>
                        </a:rPr>
                        <a:t>Khối</a:t>
                      </a:r>
                      <a:r>
                        <a:rPr lang="en-US" sz="1600" dirty="0">
                          <a:effectLst/>
                          <a:latin typeface="+mn-lt"/>
                        </a:rPr>
                        <a:t> </a:t>
                      </a:r>
                      <a:r>
                        <a:rPr lang="en-US" sz="1600" dirty="0" err="1">
                          <a:effectLst/>
                          <a:latin typeface="+mn-lt"/>
                        </a:rPr>
                        <a:t>lượng</a:t>
                      </a:r>
                      <a:r>
                        <a:rPr lang="en-US" sz="1600" dirty="0">
                          <a:effectLst/>
                          <a:latin typeface="+mn-lt"/>
                        </a:rPr>
                        <a:t> </a:t>
                      </a:r>
                      <a:r>
                        <a:rPr lang="en-US" sz="1600" dirty="0" err="1">
                          <a:effectLst/>
                          <a:latin typeface="+mn-lt"/>
                        </a:rPr>
                        <a:t>khung</a:t>
                      </a:r>
                      <a:r>
                        <a:rPr lang="en-US" sz="1600" dirty="0">
                          <a:effectLst/>
                          <a:latin typeface="+mn-lt"/>
                        </a:rPr>
                        <a:t> </a:t>
                      </a:r>
                      <a:r>
                        <a:rPr lang="en-US" sz="1600" dirty="0" err="1">
                          <a:effectLst/>
                          <a:latin typeface="+mn-lt"/>
                        </a:rPr>
                        <a:t>thép</a:t>
                      </a:r>
                      <a:r>
                        <a:rPr lang="en-US" sz="1600" dirty="0">
                          <a:effectLst/>
                          <a:latin typeface="+mn-lt"/>
                        </a:rPr>
                        <a:t> </a:t>
                      </a:r>
                      <a:r>
                        <a:rPr lang="en-US" sz="1600" dirty="0" err="1">
                          <a:effectLst/>
                          <a:latin typeface="+mn-lt"/>
                        </a:rPr>
                        <a:t>xe</a:t>
                      </a:r>
                      <a:r>
                        <a:rPr lang="en-US" sz="1600" dirty="0">
                          <a:effectLst/>
                          <a:latin typeface="+mn-lt"/>
                        </a:rPr>
                        <a:t> </a:t>
                      </a:r>
                      <a:r>
                        <a:rPr lang="en-US" sz="1600" dirty="0" err="1">
                          <a:effectLst/>
                          <a:latin typeface="+mn-lt"/>
                        </a:rPr>
                        <a:t>goòng</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7000"/>
                        </a:lnSpc>
                        <a:spcAft>
                          <a:spcPts val="800"/>
                        </a:spcAft>
                        <a:buNone/>
                      </a:pPr>
                      <a:r>
                        <a:rPr lang="en-US" sz="1600" dirty="0">
                          <a:effectLst/>
                          <a:latin typeface="+mn-lt"/>
                        </a:rPr>
                        <a:t>kg/ goòng</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gn="ctr">
                        <a:lnSpc>
                          <a:spcPct val="107000"/>
                        </a:lnSpc>
                        <a:spcAft>
                          <a:spcPts val="800"/>
                        </a:spcAft>
                        <a:buNone/>
                      </a:pPr>
                      <a:r>
                        <a:rPr lang="en-US" sz="1600" dirty="0">
                          <a:effectLst/>
                          <a:latin typeface="+mn-lt"/>
                        </a:rPr>
                        <a:t>663</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gn="ctr">
                        <a:lnSpc>
                          <a:spcPct val="107000"/>
                        </a:lnSpc>
                        <a:spcAft>
                          <a:spcPts val="800"/>
                        </a:spcAft>
                        <a:buNone/>
                      </a:pPr>
                      <a:r>
                        <a:rPr lang="en-US" sz="1600" dirty="0">
                          <a:effectLst/>
                          <a:latin typeface="+mn-lt"/>
                        </a:rPr>
                        <a:t>663</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extLst>
                  <a:ext uri="{0D108BD9-81ED-4DB2-BD59-A6C34878D82A}">
                    <a16:rowId xmlns:a16="http://schemas.microsoft.com/office/drawing/2014/main" val="717457801"/>
                  </a:ext>
                </a:extLst>
              </a:tr>
              <a:tr h="279468">
                <a:tc>
                  <a:txBody>
                    <a:bodyPr/>
                    <a:lstStyle/>
                    <a:p>
                      <a:pPr>
                        <a:lnSpc>
                          <a:spcPct val="107000"/>
                        </a:lnSpc>
                        <a:spcAft>
                          <a:spcPts val="800"/>
                        </a:spcAft>
                        <a:buNone/>
                      </a:pPr>
                      <a:r>
                        <a:rPr lang="en-US" sz="1600" dirty="0" err="1">
                          <a:effectLst/>
                          <a:latin typeface="+mn-lt"/>
                        </a:rPr>
                        <a:t>Tổn</a:t>
                      </a:r>
                      <a:r>
                        <a:rPr lang="en-US" sz="1600" dirty="0">
                          <a:effectLst/>
                          <a:latin typeface="+mn-lt"/>
                        </a:rPr>
                        <a:t> </a:t>
                      </a:r>
                      <a:r>
                        <a:rPr lang="en-US" sz="1600" dirty="0" err="1">
                          <a:effectLst/>
                          <a:latin typeface="+mn-lt"/>
                        </a:rPr>
                        <a:t>thất</a:t>
                      </a:r>
                      <a:r>
                        <a:rPr lang="en-US" sz="1600" dirty="0">
                          <a:effectLst/>
                          <a:latin typeface="+mn-lt"/>
                        </a:rPr>
                        <a:t> do </a:t>
                      </a:r>
                      <a:r>
                        <a:rPr lang="en-US" sz="1600" dirty="0" err="1">
                          <a:effectLst/>
                          <a:latin typeface="+mn-lt"/>
                        </a:rPr>
                        <a:t>tích</a:t>
                      </a:r>
                      <a:r>
                        <a:rPr lang="en-US" sz="1600" dirty="0">
                          <a:effectLst/>
                          <a:latin typeface="+mn-lt"/>
                        </a:rPr>
                        <a:t> </a:t>
                      </a:r>
                      <a:r>
                        <a:rPr lang="en-US" sz="1600" dirty="0" err="1">
                          <a:effectLst/>
                          <a:latin typeface="+mn-lt"/>
                        </a:rPr>
                        <a:t>lũy</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7000"/>
                        </a:lnSpc>
                        <a:spcAft>
                          <a:spcPts val="800"/>
                        </a:spcAft>
                        <a:buNone/>
                      </a:pPr>
                      <a:r>
                        <a:rPr lang="en-US" sz="1600" dirty="0">
                          <a:effectLst/>
                          <a:latin typeface="+mn-lt"/>
                        </a:rPr>
                        <a:t>kJ/wagon</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gn="ctr">
                        <a:lnSpc>
                          <a:spcPct val="107000"/>
                        </a:lnSpc>
                        <a:spcAft>
                          <a:spcPts val="800"/>
                        </a:spcAft>
                        <a:buNone/>
                      </a:pPr>
                      <a:r>
                        <a:rPr lang="en-US" sz="1600" dirty="0">
                          <a:effectLst/>
                          <a:latin typeface="+mn-lt"/>
                        </a:rPr>
                        <a:t>529397</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gn="ctr">
                        <a:lnSpc>
                          <a:spcPct val="107000"/>
                        </a:lnSpc>
                        <a:spcAft>
                          <a:spcPts val="800"/>
                        </a:spcAft>
                        <a:buNone/>
                      </a:pPr>
                      <a:r>
                        <a:rPr lang="en-US" sz="1600" dirty="0">
                          <a:effectLst/>
                          <a:latin typeface="+mn-lt"/>
                        </a:rPr>
                        <a:t>391367</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extLst>
                  <a:ext uri="{0D108BD9-81ED-4DB2-BD59-A6C34878D82A}">
                    <a16:rowId xmlns:a16="http://schemas.microsoft.com/office/drawing/2014/main" val="2565652721"/>
                  </a:ext>
                </a:extLst>
              </a:tr>
              <a:tr h="279468">
                <a:tc>
                  <a:txBody>
                    <a:bodyPr/>
                    <a:lstStyle/>
                    <a:p>
                      <a:pPr>
                        <a:lnSpc>
                          <a:spcPct val="107000"/>
                        </a:lnSpc>
                        <a:spcAft>
                          <a:spcPts val="800"/>
                        </a:spcAft>
                        <a:buNone/>
                      </a:pPr>
                      <a:r>
                        <a:rPr lang="en-US" sz="1600" dirty="0">
                          <a:effectLst/>
                          <a:latin typeface="+mn-lt"/>
                        </a:rPr>
                        <a:t>Tổn thất do tích lũy </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7000"/>
                        </a:lnSpc>
                        <a:spcAft>
                          <a:spcPts val="800"/>
                        </a:spcAft>
                        <a:buNone/>
                      </a:pPr>
                      <a:r>
                        <a:rPr lang="en-US" sz="1600" dirty="0">
                          <a:effectLst/>
                          <a:latin typeface="+mn-lt"/>
                        </a:rPr>
                        <a:t>kJ/kg gạch</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gn="ctr">
                        <a:lnSpc>
                          <a:spcPct val="107000"/>
                        </a:lnSpc>
                        <a:spcAft>
                          <a:spcPts val="800"/>
                        </a:spcAft>
                        <a:buNone/>
                      </a:pPr>
                      <a:r>
                        <a:rPr lang="en-US" sz="1600" dirty="0">
                          <a:effectLst/>
                          <a:latin typeface="+mn-lt"/>
                        </a:rPr>
                        <a:t>166.1</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gn="ctr">
                        <a:lnSpc>
                          <a:spcPct val="107000"/>
                        </a:lnSpc>
                        <a:spcAft>
                          <a:spcPts val="800"/>
                        </a:spcAft>
                        <a:buNone/>
                      </a:pPr>
                      <a:r>
                        <a:rPr lang="en-US" sz="1600" dirty="0">
                          <a:effectLst/>
                          <a:latin typeface="+mn-lt"/>
                        </a:rPr>
                        <a:t>92.0</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extLst>
                  <a:ext uri="{0D108BD9-81ED-4DB2-BD59-A6C34878D82A}">
                    <a16:rowId xmlns:a16="http://schemas.microsoft.com/office/drawing/2014/main" val="3216402255"/>
                  </a:ext>
                </a:extLst>
              </a:tr>
              <a:tr h="292115">
                <a:tc>
                  <a:txBody>
                    <a:bodyPr/>
                    <a:lstStyle/>
                    <a:p>
                      <a:pPr>
                        <a:lnSpc>
                          <a:spcPct val="107000"/>
                        </a:lnSpc>
                        <a:spcAft>
                          <a:spcPts val="800"/>
                        </a:spcAft>
                        <a:buNone/>
                      </a:pPr>
                      <a:r>
                        <a:rPr lang="en-US" sz="1600" dirty="0">
                          <a:effectLst/>
                          <a:latin typeface="+mn-lt"/>
                        </a:rPr>
                        <a:t>Tổn thất do tích lũy giảm được</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7000"/>
                        </a:lnSpc>
                        <a:spcAft>
                          <a:spcPts val="800"/>
                        </a:spcAft>
                        <a:buNone/>
                      </a:pPr>
                      <a:r>
                        <a:rPr lang="en-US" sz="1600" dirty="0">
                          <a:effectLst/>
                          <a:latin typeface="+mn-lt"/>
                        </a:rPr>
                        <a:t>kJ/kg gạch</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endParaRPr lang="en-US" sz="1800"/>
                    </a:p>
                  </a:txBody>
                  <a:tcPr marL="17779" marR="17779" marT="0" marB="0" anchor="b"/>
                </a:tc>
                <a:tc>
                  <a:txBody>
                    <a:bodyPr/>
                    <a:lstStyle/>
                    <a:p>
                      <a:pPr algn="ctr">
                        <a:lnSpc>
                          <a:spcPct val="107000"/>
                        </a:lnSpc>
                        <a:spcAft>
                          <a:spcPts val="800"/>
                        </a:spcAft>
                        <a:buNone/>
                      </a:pPr>
                      <a:r>
                        <a:rPr lang="en-US" sz="1600" dirty="0">
                          <a:effectLst/>
                          <a:latin typeface="+mn-lt"/>
                        </a:rPr>
                        <a:t>74.1</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extLst>
                  <a:ext uri="{0D108BD9-81ED-4DB2-BD59-A6C34878D82A}">
                    <a16:rowId xmlns:a16="http://schemas.microsoft.com/office/drawing/2014/main" val="4271721739"/>
                  </a:ext>
                </a:extLst>
              </a:tr>
              <a:tr h="292115">
                <a:tc>
                  <a:txBody>
                    <a:bodyPr/>
                    <a:lstStyle/>
                    <a:p>
                      <a:pPr>
                        <a:lnSpc>
                          <a:spcPct val="107000"/>
                        </a:lnSpc>
                        <a:spcAft>
                          <a:spcPts val="800"/>
                        </a:spcAft>
                        <a:buNone/>
                      </a:pPr>
                      <a:r>
                        <a:rPr lang="en-US" sz="1600" dirty="0">
                          <a:effectLst/>
                          <a:latin typeface="+mn-lt"/>
                        </a:rPr>
                        <a:t>% năng lượng tiết kiệm được do tích lũy</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7000"/>
                        </a:lnSpc>
                        <a:spcAft>
                          <a:spcPts val="800"/>
                        </a:spcAft>
                        <a:buNone/>
                      </a:pPr>
                      <a:r>
                        <a:rPr lang="en-US" sz="1600" dirty="0">
                          <a:effectLst/>
                          <a:latin typeface="+mn-lt"/>
                        </a:rPr>
                        <a:t>%</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endParaRPr lang="en-US" sz="1800"/>
                    </a:p>
                  </a:txBody>
                  <a:tcPr marL="17779" marR="17779" marT="0" marB="0" anchor="b"/>
                </a:tc>
                <a:tc>
                  <a:txBody>
                    <a:bodyPr/>
                    <a:lstStyle/>
                    <a:p>
                      <a:pPr algn="ctr">
                        <a:lnSpc>
                          <a:spcPct val="107000"/>
                        </a:lnSpc>
                        <a:spcAft>
                          <a:spcPts val="800"/>
                        </a:spcAft>
                        <a:buNone/>
                      </a:pPr>
                      <a:r>
                        <a:rPr lang="en-US" sz="1600" dirty="0">
                          <a:effectLst/>
                          <a:latin typeface="+mn-lt"/>
                        </a:rPr>
                        <a:t>45%</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extLst>
                  <a:ext uri="{0D108BD9-81ED-4DB2-BD59-A6C34878D82A}">
                    <a16:rowId xmlns:a16="http://schemas.microsoft.com/office/drawing/2014/main" val="3503038440"/>
                  </a:ext>
                </a:extLst>
              </a:tr>
              <a:tr h="328916">
                <a:tc>
                  <a:txBody>
                    <a:bodyPr/>
                    <a:lstStyle/>
                    <a:p>
                      <a:pPr marL="0" marR="0" indent="0" algn="l" defTabSz="914400" rtl="0" eaLnBrk="1" fontAlgn="auto" latinLnBrk="0" hangingPunct="1">
                        <a:lnSpc>
                          <a:spcPct val="107000"/>
                        </a:lnSpc>
                        <a:spcBef>
                          <a:spcPts val="0"/>
                        </a:spcBef>
                        <a:spcAft>
                          <a:spcPts val="800"/>
                        </a:spcAft>
                        <a:buClr>
                          <a:srgbClr val="000000"/>
                        </a:buClr>
                        <a:buSzTx/>
                        <a:buFont typeface="Arial"/>
                        <a:buNone/>
                        <a:tabLst/>
                        <a:defRPr/>
                      </a:pPr>
                      <a:r>
                        <a:rPr lang="en-US" sz="1600" dirty="0">
                          <a:effectLst/>
                          <a:latin typeface="+mn-lt"/>
                        </a:rPr>
                        <a:t>Tổng tổn thất do tích lũy và khói thải trước khi thực hiện dự án</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7000"/>
                        </a:lnSpc>
                        <a:spcAft>
                          <a:spcPts val="800"/>
                        </a:spcAft>
                        <a:buNone/>
                      </a:pPr>
                      <a:r>
                        <a:rPr lang="en-US" sz="1600" dirty="0">
                          <a:effectLst/>
                          <a:latin typeface="+mn-lt"/>
                        </a:rPr>
                        <a:t>kJ/kg gạch</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gn="ctr">
                        <a:lnSpc>
                          <a:spcPct val="107000"/>
                        </a:lnSpc>
                        <a:spcAft>
                          <a:spcPts val="800"/>
                        </a:spcAft>
                        <a:buNone/>
                      </a:pPr>
                      <a:r>
                        <a:rPr lang="en-US" sz="1600" dirty="0">
                          <a:effectLst/>
                          <a:latin typeface="+mn-lt"/>
                        </a:rPr>
                        <a:t>560.6</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gn="ctr">
                        <a:lnSpc>
                          <a:spcPct val="107000"/>
                        </a:lnSpc>
                        <a:spcAft>
                          <a:spcPts val="800"/>
                        </a:spcAft>
                        <a:buNone/>
                      </a:pPr>
                      <a:r>
                        <a:rPr lang="en-US" sz="1600" dirty="0">
                          <a:effectLst/>
                          <a:latin typeface="+mn-lt"/>
                        </a:rPr>
                        <a:t>307.4</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extLst>
                  <a:ext uri="{0D108BD9-81ED-4DB2-BD59-A6C34878D82A}">
                    <a16:rowId xmlns:a16="http://schemas.microsoft.com/office/drawing/2014/main" val="2010584802"/>
                  </a:ext>
                </a:extLst>
              </a:tr>
              <a:tr h="292115">
                <a:tc>
                  <a:txBody>
                    <a:bodyPr/>
                    <a:lstStyle/>
                    <a:p>
                      <a:pPr>
                        <a:lnSpc>
                          <a:spcPct val="107000"/>
                        </a:lnSpc>
                        <a:spcAft>
                          <a:spcPts val="800"/>
                        </a:spcAft>
                        <a:buNone/>
                      </a:pPr>
                      <a:r>
                        <a:rPr lang="en-US" sz="1600" dirty="0">
                          <a:effectLst/>
                          <a:latin typeface="+mn-lt"/>
                        </a:rPr>
                        <a:t>Tổng tổn thất giảm được do tích lũy và khói thải</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7000"/>
                        </a:lnSpc>
                        <a:spcAft>
                          <a:spcPts val="800"/>
                        </a:spcAft>
                        <a:buNone/>
                      </a:pPr>
                      <a:r>
                        <a:rPr lang="en-US" sz="1600" dirty="0">
                          <a:effectLst/>
                          <a:latin typeface="+mn-lt"/>
                        </a:rPr>
                        <a:t>kJ/kg gạch</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endParaRPr lang="en-US" sz="1800"/>
                    </a:p>
                  </a:txBody>
                  <a:tcPr marL="17779" marR="17779" marT="0" marB="0" anchor="b"/>
                </a:tc>
                <a:tc>
                  <a:txBody>
                    <a:bodyPr/>
                    <a:lstStyle/>
                    <a:p>
                      <a:pPr algn="ctr">
                        <a:lnSpc>
                          <a:spcPct val="107000"/>
                        </a:lnSpc>
                        <a:spcAft>
                          <a:spcPts val="800"/>
                        </a:spcAft>
                        <a:buNone/>
                      </a:pPr>
                      <a:r>
                        <a:rPr lang="en-US" sz="1600" dirty="0">
                          <a:effectLst/>
                          <a:latin typeface="+mn-lt"/>
                        </a:rPr>
                        <a:t>253.21</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extLst>
                  <a:ext uri="{0D108BD9-81ED-4DB2-BD59-A6C34878D82A}">
                    <a16:rowId xmlns:a16="http://schemas.microsoft.com/office/drawing/2014/main" val="2858797132"/>
                  </a:ext>
                </a:extLst>
              </a:tr>
              <a:tr h="292115">
                <a:tc>
                  <a:txBody>
                    <a:bodyPr/>
                    <a:lstStyle/>
                    <a:p>
                      <a:pPr>
                        <a:lnSpc>
                          <a:spcPct val="107000"/>
                        </a:lnSpc>
                        <a:spcAft>
                          <a:spcPts val="800"/>
                        </a:spcAft>
                        <a:buNone/>
                      </a:pPr>
                      <a:r>
                        <a:rPr lang="en-US" sz="1600" dirty="0">
                          <a:effectLst/>
                          <a:latin typeface="+mn-lt"/>
                        </a:rPr>
                        <a:t>% tổn thất giảm được do tích lũy và khói thải</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7000"/>
                        </a:lnSpc>
                        <a:spcAft>
                          <a:spcPts val="800"/>
                        </a:spcAft>
                        <a:buNone/>
                      </a:pPr>
                      <a:r>
                        <a:rPr lang="en-US" sz="1600" dirty="0">
                          <a:effectLst/>
                          <a:latin typeface="+mn-lt"/>
                        </a:rPr>
                        <a:t>%</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endParaRPr lang="en-US" sz="1800"/>
                    </a:p>
                  </a:txBody>
                  <a:tcPr marL="17779" marR="17779" marT="0" marB="0" anchor="b"/>
                </a:tc>
                <a:tc>
                  <a:txBody>
                    <a:bodyPr/>
                    <a:lstStyle/>
                    <a:p>
                      <a:pPr algn="ctr">
                        <a:lnSpc>
                          <a:spcPct val="107000"/>
                        </a:lnSpc>
                        <a:spcAft>
                          <a:spcPts val="800"/>
                        </a:spcAft>
                        <a:buNone/>
                      </a:pPr>
                      <a:r>
                        <a:rPr lang="en-US" sz="1600" dirty="0">
                          <a:effectLst/>
                          <a:latin typeface="+mn-lt"/>
                        </a:rPr>
                        <a:t>45%</a:t>
                      </a:r>
                      <a:endParaRPr lang="en-US" sz="1600" dirty="0">
                        <a:effectLst/>
                        <a:latin typeface="+mn-lt"/>
                        <a:ea typeface="Calibri" panose="020F0502020204030204" pitchFamily="34" charset="0"/>
                        <a:cs typeface="Arial" panose="020B0604020202020204" pitchFamily="34" charset="0"/>
                      </a:endParaRPr>
                    </a:p>
                  </a:txBody>
                  <a:tcPr marL="17779" marR="17779" marT="0" marB="0" anchor="b"/>
                </a:tc>
                <a:extLst>
                  <a:ext uri="{0D108BD9-81ED-4DB2-BD59-A6C34878D82A}">
                    <a16:rowId xmlns:a16="http://schemas.microsoft.com/office/drawing/2014/main" val="1163239547"/>
                  </a:ext>
                </a:extLst>
              </a:tr>
            </a:tbl>
          </a:graphicData>
        </a:graphic>
      </p:graphicFrame>
      <p:sp>
        <p:nvSpPr>
          <p:cNvPr id="3" name="Title 1">
            <a:extLst>
              <a:ext uri="{FF2B5EF4-FFF2-40B4-BE49-F238E27FC236}">
                <a16:creationId xmlns:a16="http://schemas.microsoft.com/office/drawing/2014/main" id="{550F8B32-2BCD-8C53-2E46-EC33AF18766E}"/>
              </a:ext>
            </a:extLst>
          </p:cNvPr>
          <p:cNvSpPr>
            <a:spLocks noGrp="1"/>
          </p:cNvSpPr>
          <p:nvPr>
            <p:ph type="title"/>
          </p:nvPr>
        </p:nvSpPr>
        <p:spPr>
          <a:xfrm>
            <a:off x="15922" y="1321474"/>
            <a:ext cx="12192000" cy="495200"/>
          </a:xfrm>
        </p:spPr>
        <p:txBody>
          <a:bodyPr>
            <a:noAutofit/>
          </a:bodyPr>
          <a:lstStyle/>
          <a:p>
            <a:r>
              <a:rPr lang="vi-VN" sz="2800" dirty="0">
                <a:solidFill>
                  <a:schemeClr val="accent1">
                    <a:lumMod val="50000"/>
                  </a:schemeClr>
                </a:solidFill>
                <a:latin typeface="+mn-lt"/>
              </a:rPr>
              <a:t>KẾT QUẢ ĐẠT ĐƯỢC CỦA HOẠT ĐỘNG TIẾT KIỆM NĂNG LƯỢNG</a:t>
            </a:r>
            <a:endParaRPr lang="en-US" sz="2800" dirty="0">
              <a:solidFill>
                <a:schemeClr val="accent1">
                  <a:lumMod val="50000"/>
                </a:schemeClr>
              </a:solidFill>
              <a:latin typeface="+mn-lt"/>
            </a:endParaRPr>
          </a:p>
        </p:txBody>
      </p:sp>
    </p:spTree>
    <p:extLst>
      <p:ext uri="{BB962C8B-B14F-4D97-AF65-F5344CB8AC3E}">
        <p14:creationId xmlns:p14="http://schemas.microsoft.com/office/powerpoint/2010/main" val="35878544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A91F804F-F978-8293-DAA6-F056C3B9991D}"/>
              </a:ext>
            </a:extLst>
          </p:cNvPr>
          <p:cNvGraphicFramePr>
            <a:graphicFrameLocks noGrp="1"/>
          </p:cNvGraphicFramePr>
          <p:nvPr>
            <p:extLst>
              <p:ext uri="{D42A27DB-BD31-4B8C-83A1-F6EECF244321}">
                <p14:modId xmlns:p14="http://schemas.microsoft.com/office/powerpoint/2010/main" val="2052249866"/>
              </p:ext>
            </p:extLst>
          </p:nvPr>
        </p:nvGraphicFramePr>
        <p:xfrm>
          <a:off x="614150" y="1991121"/>
          <a:ext cx="10959151" cy="4649097"/>
        </p:xfrm>
        <a:graphic>
          <a:graphicData uri="http://schemas.openxmlformats.org/drawingml/2006/table">
            <a:tbl>
              <a:tblPr firstRow="1" firstCol="1" bandRow="1"/>
              <a:tblGrid>
                <a:gridCol w="5389130">
                  <a:extLst>
                    <a:ext uri="{9D8B030D-6E8A-4147-A177-3AD203B41FA5}">
                      <a16:colId xmlns:a16="http://schemas.microsoft.com/office/drawing/2014/main" val="2805759259"/>
                    </a:ext>
                  </a:extLst>
                </a:gridCol>
                <a:gridCol w="1556575">
                  <a:extLst>
                    <a:ext uri="{9D8B030D-6E8A-4147-A177-3AD203B41FA5}">
                      <a16:colId xmlns:a16="http://schemas.microsoft.com/office/drawing/2014/main" val="3412905088"/>
                    </a:ext>
                  </a:extLst>
                </a:gridCol>
                <a:gridCol w="2019344">
                  <a:extLst>
                    <a:ext uri="{9D8B030D-6E8A-4147-A177-3AD203B41FA5}">
                      <a16:colId xmlns:a16="http://schemas.microsoft.com/office/drawing/2014/main" val="2957040604"/>
                    </a:ext>
                  </a:extLst>
                </a:gridCol>
                <a:gridCol w="1994102">
                  <a:extLst>
                    <a:ext uri="{9D8B030D-6E8A-4147-A177-3AD203B41FA5}">
                      <a16:colId xmlns:a16="http://schemas.microsoft.com/office/drawing/2014/main" val="3099434655"/>
                    </a:ext>
                  </a:extLst>
                </a:gridCol>
              </a:tblGrid>
              <a:tr h="528987">
                <a:tc>
                  <a:txBody>
                    <a:bodyPr/>
                    <a:lstStyle/>
                    <a:p>
                      <a:pPr algn="ctr">
                        <a:lnSpc>
                          <a:spcPct val="107000"/>
                        </a:lnSpc>
                        <a:spcAft>
                          <a:spcPts val="800"/>
                        </a:spcAft>
                        <a:buNone/>
                      </a:pPr>
                      <a:r>
                        <a:rPr lang="en-US" sz="1800" b="1" dirty="0" err="1">
                          <a:effectLst/>
                          <a:latin typeface="+mn-lt"/>
                        </a:rPr>
                        <a:t>Mô</a:t>
                      </a:r>
                      <a:r>
                        <a:rPr lang="en-US" sz="1800" b="1" dirty="0">
                          <a:effectLst/>
                          <a:latin typeface="+mn-lt"/>
                        </a:rPr>
                        <a:t> </a:t>
                      </a:r>
                      <a:r>
                        <a:rPr lang="en-US" sz="1800" b="1" dirty="0" err="1">
                          <a:effectLst/>
                          <a:latin typeface="+mn-lt"/>
                        </a:rPr>
                        <a:t>tả</a:t>
                      </a:r>
                      <a:endParaRPr lang="en-US" sz="1800" b="1"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gn="ctr">
                        <a:lnSpc>
                          <a:spcPct val="107000"/>
                        </a:lnSpc>
                        <a:spcAft>
                          <a:spcPts val="800"/>
                        </a:spcAft>
                        <a:buNone/>
                      </a:pPr>
                      <a:r>
                        <a:rPr lang="en-US" sz="1800" b="1" dirty="0" err="1">
                          <a:effectLst/>
                          <a:latin typeface="+mn-lt"/>
                        </a:rPr>
                        <a:t>Đơn</a:t>
                      </a:r>
                      <a:r>
                        <a:rPr lang="en-US" sz="1800" b="1" dirty="0">
                          <a:effectLst/>
                          <a:latin typeface="+mn-lt"/>
                        </a:rPr>
                        <a:t> </a:t>
                      </a:r>
                      <a:r>
                        <a:rPr lang="en-US" sz="1800" b="1" dirty="0" err="1">
                          <a:effectLst/>
                          <a:latin typeface="+mn-lt"/>
                        </a:rPr>
                        <a:t>vị</a:t>
                      </a:r>
                      <a:endParaRPr lang="en-US" sz="1800" b="1"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gn="ctr">
                        <a:lnSpc>
                          <a:spcPct val="107000"/>
                        </a:lnSpc>
                        <a:spcAft>
                          <a:spcPts val="800"/>
                        </a:spcAft>
                        <a:buNone/>
                      </a:pPr>
                      <a:r>
                        <a:rPr lang="en-US" sz="1800" b="1" dirty="0" err="1">
                          <a:effectLst/>
                          <a:latin typeface="+mn-lt"/>
                        </a:rPr>
                        <a:t>Hệ</a:t>
                      </a:r>
                      <a:r>
                        <a:rPr lang="en-US" sz="1800" b="1" dirty="0">
                          <a:effectLst/>
                          <a:latin typeface="+mn-lt"/>
                        </a:rPr>
                        <a:t> </a:t>
                      </a:r>
                      <a:r>
                        <a:rPr lang="en-US" sz="1800" b="1" dirty="0" err="1">
                          <a:effectLst/>
                          <a:latin typeface="+mn-lt"/>
                        </a:rPr>
                        <a:t>thống</a:t>
                      </a:r>
                      <a:r>
                        <a:rPr lang="en-US" sz="1800" b="1" dirty="0">
                          <a:effectLst/>
                          <a:latin typeface="+mn-lt"/>
                        </a:rPr>
                        <a:t> </a:t>
                      </a:r>
                      <a:r>
                        <a:rPr lang="en-US" sz="1800" b="1" dirty="0" err="1">
                          <a:effectLst/>
                          <a:latin typeface="+mn-lt"/>
                        </a:rPr>
                        <a:t>trước</a:t>
                      </a:r>
                      <a:r>
                        <a:rPr lang="en-US" sz="1800" b="1" dirty="0">
                          <a:effectLst/>
                          <a:latin typeface="+mn-lt"/>
                        </a:rPr>
                        <a:t> </a:t>
                      </a:r>
                      <a:r>
                        <a:rPr lang="en-US" sz="1800" b="1" dirty="0" err="1">
                          <a:effectLst/>
                          <a:latin typeface="+mn-lt"/>
                        </a:rPr>
                        <a:t>cải</a:t>
                      </a:r>
                      <a:r>
                        <a:rPr lang="en-US" sz="1800" b="1" dirty="0">
                          <a:effectLst/>
                          <a:latin typeface="+mn-lt"/>
                        </a:rPr>
                        <a:t> </a:t>
                      </a:r>
                      <a:r>
                        <a:rPr lang="en-US" sz="1800" b="1" dirty="0" err="1">
                          <a:effectLst/>
                          <a:latin typeface="+mn-lt"/>
                        </a:rPr>
                        <a:t>tạo</a:t>
                      </a:r>
                      <a:endParaRPr lang="en-US" sz="1800" b="1"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gn="ctr">
                        <a:lnSpc>
                          <a:spcPct val="107000"/>
                        </a:lnSpc>
                        <a:spcAft>
                          <a:spcPts val="800"/>
                        </a:spcAft>
                        <a:buNone/>
                      </a:pPr>
                      <a:r>
                        <a:rPr lang="en-US" sz="1800" b="1" dirty="0" err="1">
                          <a:effectLst/>
                          <a:latin typeface="+mn-lt"/>
                        </a:rPr>
                        <a:t>Hệ</a:t>
                      </a:r>
                      <a:r>
                        <a:rPr lang="en-US" sz="1800" b="1" dirty="0">
                          <a:effectLst/>
                          <a:latin typeface="+mn-lt"/>
                        </a:rPr>
                        <a:t> </a:t>
                      </a:r>
                      <a:r>
                        <a:rPr lang="en-US" sz="1800" b="1" dirty="0" err="1">
                          <a:effectLst/>
                          <a:latin typeface="+mn-lt"/>
                        </a:rPr>
                        <a:t>thông</a:t>
                      </a:r>
                      <a:r>
                        <a:rPr lang="en-US" sz="1800" b="1" dirty="0">
                          <a:effectLst/>
                          <a:latin typeface="+mn-lt"/>
                        </a:rPr>
                        <a:t> </a:t>
                      </a:r>
                      <a:r>
                        <a:rPr lang="en-US" sz="1800" b="1" dirty="0" err="1">
                          <a:effectLst/>
                          <a:latin typeface="+mn-lt"/>
                        </a:rPr>
                        <a:t>sau</a:t>
                      </a:r>
                      <a:r>
                        <a:rPr lang="en-US" sz="1800" b="1" dirty="0">
                          <a:effectLst/>
                          <a:latin typeface="+mn-lt"/>
                        </a:rPr>
                        <a:t> </a:t>
                      </a:r>
                      <a:r>
                        <a:rPr lang="en-US" sz="1800" b="1" dirty="0" err="1">
                          <a:effectLst/>
                          <a:latin typeface="+mn-lt"/>
                        </a:rPr>
                        <a:t>cải</a:t>
                      </a:r>
                      <a:r>
                        <a:rPr lang="en-US" sz="1800" b="1" dirty="0">
                          <a:effectLst/>
                          <a:latin typeface="+mn-lt"/>
                        </a:rPr>
                        <a:t> </a:t>
                      </a:r>
                      <a:r>
                        <a:rPr lang="en-US" sz="1800" b="1" dirty="0" err="1">
                          <a:effectLst/>
                          <a:latin typeface="+mn-lt"/>
                        </a:rPr>
                        <a:t>tạo</a:t>
                      </a:r>
                      <a:endParaRPr lang="en-US" sz="1800" b="1" dirty="0">
                        <a:effectLst/>
                        <a:latin typeface="+mn-lt"/>
                        <a:ea typeface="Calibri" panose="020F0502020204030204" pitchFamily="34" charset="0"/>
                        <a:cs typeface="Arial" panose="020B0604020202020204" pitchFamily="34" charset="0"/>
                      </a:endParaRPr>
                    </a:p>
                  </a:txBody>
                  <a:tcPr marL="17779" marR="17779" marT="0" marB="0" anchor="b"/>
                </a:tc>
                <a:extLst>
                  <a:ext uri="{0D108BD9-81ED-4DB2-BD59-A6C34878D82A}">
                    <a16:rowId xmlns:a16="http://schemas.microsoft.com/office/drawing/2014/main" val="495223057"/>
                  </a:ext>
                </a:extLst>
              </a:tr>
              <a:tr h="257651">
                <a:tc gridSpan="4">
                  <a:txBody>
                    <a:bodyPr/>
                    <a:lstStyle/>
                    <a:p>
                      <a:pPr>
                        <a:lnSpc>
                          <a:spcPct val="107000"/>
                        </a:lnSpc>
                        <a:spcAft>
                          <a:spcPts val="800"/>
                        </a:spcAft>
                        <a:buNone/>
                      </a:pPr>
                      <a:r>
                        <a:rPr lang="en-US" sz="1800" dirty="0">
                          <a:effectLst/>
                          <a:latin typeface="+mn-lt"/>
                        </a:rPr>
                        <a:t>Thay </a:t>
                      </a:r>
                      <a:r>
                        <a:rPr lang="en-US" sz="1800" dirty="0" err="1">
                          <a:effectLst/>
                          <a:latin typeface="+mn-lt"/>
                        </a:rPr>
                        <a:t>thế</a:t>
                      </a:r>
                      <a:r>
                        <a:rPr lang="en-US" sz="1800" dirty="0">
                          <a:effectLst/>
                          <a:latin typeface="+mn-lt"/>
                        </a:rPr>
                        <a:t> than </a:t>
                      </a:r>
                      <a:r>
                        <a:rPr lang="en-US" sz="1800" dirty="0" err="1">
                          <a:effectLst/>
                          <a:latin typeface="+mn-lt"/>
                        </a:rPr>
                        <a:t>rắc</a:t>
                      </a:r>
                      <a:r>
                        <a:rPr lang="en-US" sz="1800" dirty="0">
                          <a:effectLst/>
                          <a:latin typeface="+mn-lt"/>
                        </a:rPr>
                        <a:t> </a:t>
                      </a:r>
                      <a:r>
                        <a:rPr lang="en-US" sz="1800" dirty="0" err="1">
                          <a:effectLst/>
                          <a:latin typeface="+mn-lt"/>
                        </a:rPr>
                        <a:t>trên</a:t>
                      </a:r>
                      <a:r>
                        <a:rPr lang="en-US" sz="1800" dirty="0">
                          <a:effectLst/>
                          <a:latin typeface="+mn-lt"/>
                        </a:rPr>
                        <a:t> </a:t>
                      </a:r>
                      <a:r>
                        <a:rPr lang="en-US" sz="1800" dirty="0" err="1">
                          <a:effectLst/>
                          <a:latin typeface="+mn-lt"/>
                        </a:rPr>
                        <a:t>lò</a:t>
                      </a:r>
                      <a:r>
                        <a:rPr lang="en-US" sz="1800" dirty="0">
                          <a:effectLst/>
                          <a:latin typeface="+mn-lt"/>
                        </a:rPr>
                        <a:t> </a:t>
                      </a:r>
                      <a:r>
                        <a:rPr lang="en-US" sz="1800" dirty="0" err="1">
                          <a:effectLst/>
                          <a:latin typeface="+mn-lt"/>
                        </a:rPr>
                        <a:t>bằng</a:t>
                      </a:r>
                      <a:r>
                        <a:rPr lang="en-US" sz="1800" dirty="0">
                          <a:effectLst/>
                          <a:latin typeface="+mn-lt"/>
                        </a:rPr>
                        <a:t> </a:t>
                      </a:r>
                      <a:r>
                        <a:rPr lang="en-US" sz="1800" dirty="0" err="1">
                          <a:effectLst/>
                          <a:latin typeface="+mn-lt"/>
                        </a:rPr>
                        <a:t>mùn</a:t>
                      </a:r>
                      <a:r>
                        <a:rPr lang="en-US" sz="1800" dirty="0">
                          <a:effectLst/>
                          <a:latin typeface="+mn-lt"/>
                        </a:rPr>
                        <a:t> </a:t>
                      </a:r>
                      <a:r>
                        <a:rPr lang="en-US" sz="1800" dirty="0" err="1">
                          <a:effectLst/>
                          <a:latin typeface="+mn-lt"/>
                        </a:rPr>
                        <a:t>cưa</a:t>
                      </a:r>
                      <a:r>
                        <a:rPr lang="en-US" sz="1800" dirty="0">
                          <a:effectLst/>
                          <a:latin typeface="+mn-lt"/>
                        </a:rPr>
                        <a:t> </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87333806"/>
                  </a:ext>
                </a:extLst>
              </a:tr>
              <a:tr h="271336">
                <a:tc>
                  <a:txBody>
                    <a:bodyPr/>
                    <a:lstStyle/>
                    <a:p>
                      <a:pPr>
                        <a:lnSpc>
                          <a:spcPct val="107000"/>
                        </a:lnSpc>
                        <a:spcAft>
                          <a:spcPts val="800"/>
                        </a:spcAft>
                        <a:buNone/>
                      </a:pPr>
                      <a:r>
                        <a:rPr lang="en-US" sz="1800" dirty="0">
                          <a:effectLst/>
                          <a:latin typeface="+mn-lt"/>
                        </a:rPr>
                        <a:t>Lượng mùn cưa rắc vào lò</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7000"/>
                        </a:lnSpc>
                        <a:spcAft>
                          <a:spcPts val="800"/>
                        </a:spcAft>
                        <a:buNone/>
                      </a:pPr>
                      <a:r>
                        <a:rPr lang="en-US" sz="1800" dirty="0">
                          <a:effectLst/>
                          <a:latin typeface="+mn-lt"/>
                        </a:rPr>
                        <a:t>kg/viên</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7000"/>
                        </a:lnSpc>
                      </a:pPr>
                      <a:endParaRPr lang="en-US" sz="1800" dirty="0">
                        <a:effectLst/>
                        <a:latin typeface="+mn-lt"/>
                        <a:cs typeface="Arial" panose="020B0604020202020204" pitchFamily="34" charset="0"/>
                      </a:endParaRPr>
                    </a:p>
                  </a:txBody>
                  <a:tcPr marL="17779" marR="17779" marT="0" marB="0" anchor="b"/>
                </a:tc>
                <a:tc>
                  <a:txBody>
                    <a:bodyPr/>
                    <a:lstStyle/>
                    <a:p>
                      <a:pPr algn="ctr">
                        <a:lnSpc>
                          <a:spcPct val="107000"/>
                        </a:lnSpc>
                        <a:spcAft>
                          <a:spcPts val="800"/>
                        </a:spcAft>
                        <a:buNone/>
                      </a:pPr>
                      <a:r>
                        <a:rPr lang="en-US" sz="1800" dirty="0">
                          <a:effectLst/>
                          <a:latin typeface="+mn-lt"/>
                        </a:rPr>
                        <a:t>0.008145</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extLst>
                  <a:ext uri="{0D108BD9-81ED-4DB2-BD59-A6C34878D82A}">
                    <a16:rowId xmlns:a16="http://schemas.microsoft.com/office/drawing/2014/main" val="722927836"/>
                  </a:ext>
                </a:extLst>
              </a:tr>
              <a:tr h="271336">
                <a:tc>
                  <a:txBody>
                    <a:bodyPr/>
                    <a:lstStyle/>
                    <a:p>
                      <a:pPr>
                        <a:lnSpc>
                          <a:spcPct val="107000"/>
                        </a:lnSpc>
                        <a:spcAft>
                          <a:spcPts val="800"/>
                        </a:spcAft>
                        <a:buNone/>
                      </a:pPr>
                      <a:r>
                        <a:rPr lang="en-US" sz="1800" dirty="0">
                          <a:effectLst/>
                          <a:latin typeface="+mn-lt"/>
                        </a:rPr>
                        <a:t>% năng lượng giảm được</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7000"/>
                        </a:lnSpc>
                        <a:spcAft>
                          <a:spcPts val="800"/>
                        </a:spcAft>
                        <a:buNone/>
                      </a:pPr>
                      <a:r>
                        <a:rPr lang="en-US" sz="1800" dirty="0">
                          <a:effectLst/>
                          <a:latin typeface="+mn-lt"/>
                        </a:rPr>
                        <a:t>%</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7000"/>
                        </a:lnSpc>
                      </a:pPr>
                      <a:endParaRPr lang="en-US" sz="1800" dirty="0">
                        <a:effectLst/>
                        <a:latin typeface="+mn-lt"/>
                        <a:cs typeface="Arial" panose="020B0604020202020204" pitchFamily="34" charset="0"/>
                      </a:endParaRPr>
                    </a:p>
                  </a:txBody>
                  <a:tcPr marL="17779" marR="17779" marT="0" marB="0" anchor="b"/>
                </a:tc>
                <a:tc>
                  <a:txBody>
                    <a:bodyPr/>
                    <a:lstStyle/>
                    <a:p>
                      <a:pPr algn="ctr">
                        <a:lnSpc>
                          <a:spcPct val="107000"/>
                        </a:lnSpc>
                        <a:spcAft>
                          <a:spcPts val="800"/>
                        </a:spcAft>
                        <a:buNone/>
                      </a:pPr>
                      <a:r>
                        <a:rPr lang="en-US" sz="1800" dirty="0">
                          <a:effectLst/>
                          <a:latin typeface="+mn-lt"/>
                        </a:rPr>
                        <a:t>0.52</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extLst>
                  <a:ext uri="{0D108BD9-81ED-4DB2-BD59-A6C34878D82A}">
                    <a16:rowId xmlns:a16="http://schemas.microsoft.com/office/drawing/2014/main" val="402850151"/>
                  </a:ext>
                </a:extLst>
              </a:tr>
              <a:tr h="271336">
                <a:tc>
                  <a:txBody>
                    <a:bodyPr/>
                    <a:lstStyle/>
                    <a:p>
                      <a:pPr>
                        <a:lnSpc>
                          <a:spcPct val="107000"/>
                        </a:lnSpc>
                        <a:spcAft>
                          <a:spcPts val="800"/>
                        </a:spcAft>
                        <a:buNone/>
                      </a:pPr>
                      <a:r>
                        <a:rPr lang="en-US" sz="1800" dirty="0">
                          <a:effectLst/>
                          <a:latin typeface="+mn-lt"/>
                        </a:rPr>
                        <a:t>Chi phí nhiên liệu tiết kiệm được</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7000"/>
                        </a:lnSpc>
                        <a:spcAft>
                          <a:spcPts val="800"/>
                        </a:spcAft>
                        <a:buNone/>
                      </a:pPr>
                      <a:r>
                        <a:rPr lang="en-US" sz="1800" dirty="0">
                          <a:effectLst/>
                          <a:latin typeface="+mn-lt"/>
                        </a:rPr>
                        <a:t> </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7000"/>
                        </a:lnSpc>
                      </a:pPr>
                      <a:endParaRPr lang="en-US" sz="1800" dirty="0">
                        <a:effectLst/>
                        <a:latin typeface="+mn-lt"/>
                        <a:cs typeface="Arial" panose="020B0604020202020204" pitchFamily="34" charset="0"/>
                      </a:endParaRPr>
                    </a:p>
                  </a:txBody>
                  <a:tcPr marL="17779" marR="17779" marT="0" marB="0" anchor="b"/>
                </a:tc>
                <a:tc>
                  <a:txBody>
                    <a:bodyPr/>
                    <a:lstStyle/>
                    <a:p>
                      <a:pPr>
                        <a:lnSpc>
                          <a:spcPct val="107000"/>
                        </a:lnSpc>
                      </a:pPr>
                      <a:endParaRPr lang="en-US" sz="1800" dirty="0">
                        <a:effectLst/>
                        <a:latin typeface="+mn-lt"/>
                        <a:cs typeface="Arial" panose="020B0604020202020204" pitchFamily="34" charset="0"/>
                      </a:endParaRPr>
                    </a:p>
                  </a:txBody>
                  <a:tcPr marL="17779" marR="17779" marT="0" marB="0" anchor="b"/>
                </a:tc>
                <a:extLst>
                  <a:ext uri="{0D108BD9-81ED-4DB2-BD59-A6C34878D82A}">
                    <a16:rowId xmlns:a16="http://schemas.microsoft.com/office/drawing/2014/main" val="1330284499"/>
                  </a:ext>
                </a:extLst>
              </a:tr>
              <a:tr h="257651">
                <a:tc>
                  <a:txBody>
                    <a:bodyPr/>
                    <a:lstStyle/>
                    <a:p>
                      <a:pPr>
                        <a:lnSpc>
                          <a:spcPct val="107000"/>
                        </a:lnSpc>
                        <a:spcAft>
                          <a:spcPts val="800"/>
                        </a:spcAft>
                        <a:buNone/>
                      </a:pPr>
                      <a:r>
                        <a:rPr lang="en-US" sz="1800" dirty="0">
                          <a:effectLst/>
                          <a:latin typeface="+mn-lt"/>
                        </a:rPr>
                        <a:t>Tổng chi phí nhiên liệu</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7000"/>
                        </a:lnSpc>
                        <a:spcAft>
                          <a:spcPts val="800"/>
                        </a:spcAft>
                        <a:buNone/>
                      </a:pPr>
                      <a:r>
                        <a:rPr lang="en-US" sz="1800" dirty="0">
                          <a:effectLst/>
                          <a:latin typeface="+mn-lt"/>
                        </a:rPr>
                        <a:t>VND/giờ</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gn="ctr">
                        <a:lnSpc>
                          <a:spcPct val="107000"/>
                        </a:lnSpc>
                        <a:spcAft>
                          <a:spcPts val="800"/>
                        </a:spcAft>
                        <a:buNone/>
                      </a:pPr>
                      <a:r>
                        <a:rPr lang="en-US" sz="1800" dirty="0">
                          <a:effectLst/>
                          <a:latin typeface="+mn-lt"/>
                        </a:rPr>
                        <a:t> 632,100 </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gn="ctr">
                        <a:lnSpc>
                          <a:spcPct val="107000"/>
                        </a:lnSpc>
                        <a:spcAft>
                          <a:spcPts val="800"/>
                        </a:spcAft>
                        <a:buNone/>
                      </a:pPr>
                      <a:r>
                        <a:rPr lang="en-US" sz="1800" dirty="0">
                          <a:effectLst/>
                          <a:latin typeface="+mn-lt"/>
                        </a:rPr>
                        <a:t>253,438</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extLst>
                  <a:ext uri="{0D108BD9-81ED-4DB2-BD59-A6C34878D82A}">
                    <a16:rowId xmlns:a16="http://schemas.microsoft.com/office/drawing/2014/main" val="222609205"/>
                  </a:ext>
                </a:extLst>
              </a:tr>
              <a:tr h="271336">
                <a:tc>
                  <a:txBody>
                    <a:bodyPr/>
                    <a:lstStyle/>
                    <a:p>
                      <a:pPr>
                        <a:lnSpc>
                          <a:spcPct val="107000"/>
                        </a:lnSpc>
                        <a:spcAft>
                          <a:spcPts val="800"/>
                        </a:spcAft>
                        <a:buNone/>
                      </a:pPr>
                      <a:r>
                        <a:rPr lang="en-US" sz="1800" dirty="0">
                          <a:effectLst/>
                          <a:latin typeface="+mn-lt"/>
                        </a:rPr>
                        <a:t>Chi phí nhiên liệu giảm được</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7000"/>
                        </a:lnSpc>
                        <a:spcAft>
                          <a:spcPts val="800"/>
                        </a:spcAft>
                        <a:buNone/>
                      </a:pPr>
                      <a:r>
                        <a:rPr lang="en-US" sz="1800" dirty="0">
                          <a:effectLst/>
                          <a:latin typeface="+mn-lt"/>
                        </a:rPr>
                        <a:t>VND/giờ</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gn="ctr">
                        <a:lnSpc>
                          <a:spcPct val="107000"/>
                        </a:lnSpc>
                        <a:spcAft>
                          <a:spcPts val="800"/>
                        </a:spcAft>
                        <a:buNone/>
                      </a:pPr>
                      <a:r>
                        <a:rPr lang="en-US" sz="1800" dirty="0">
                          <a:effectLst/>
                          <a:latin typeface="+mn-lt"/>
                        </a:rPr>
                        <a:t> 378,663 </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7000"/>
                        </a:lnSpc>
                      </a:pPr>
                      <a:endParaRPr lang="en-US" sz="1800" dirty="0">
                        <a:effectLst/>
                        <a:latin typeface="+mn-lt"/>
                        <a:cs typeface="Arial" panose="020B0604020202020204" pitchFamily="34" charset="0"/>
                      </a:endParaRPr>
                    </a:p>
                  </a:txBody>
                  <a:tcPr marL="17779" marR="17779" marT="0" marB="0" anchor="b"/>
                </a:tc>
                <a:extLst>
                  <a:ext uri="{0D108BD9-81ED-4DB2-BD59-A6C34878D82A}">
                    <a16:rowId xmlns:a16="http://schemas.microsoft.com/office/drawing/2014/main" val="1728415406"/>
                  </a:ext>
                </a:extLst>
              </a:tr>
              <a:tr h="271336">
                <a:tc>
                  <a:txBody>
                    <a:bodyPr/>
                    <a:lstStyle/>
                    <a:p>
                      <a:pPr>
                        <a:lnSpc>
                          <a:spcPct val="107000"/>
                        </a:lnSpc>
                        <a:spcAft>
                          <a:spcPts val="800"/>
                        </a:spcAft>
                        <a:buNone/>
                      </a:pPr>
                      <a:r>
                        <a:rPr lang="en-US" sz="1800" dirty="0">
                          <a:effectLst/>
                          <a:latin typeface="+mn-lt"/>
                        </a:rPr>
                        <a:t>Chi phí nhiên liệu giảm được</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7000"/>
                        </a:lnSpc>
                        <a:spcAft>
                          <a:spcPts val="800"/>
                        </a:spcAft>
                        <a:buNone/>
                      </a:pPr>
                      <a:r>
                        <a:rPr lang="en-US" sz="1800" dirty="0">
                          <a:effectLst/>
                          <a:latin typeface="+mn-lt"/>
                        </a:rPr>
                        <a:t>VND/năm</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7000"/>
                        </a:lnSpc>
                        <a:spcAft>
                          <a:spcPts val="800"/>
                        </a:spcAft>
                        <a:buNone/>
                      </a:pPr>
                      <a:r>
                        <a:rPr lang="en-US" sz="1800" dirty="0">
                          <a:effectLst/>
                          <a:latin typeface="+mn-lt"/>
                        </a:rPr>
                        <a:t>2,999,010,647</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7000"/>
                        </a:lnSpc>
                      </a:pPr>
                      <a:endParaRPr lang="en-US" sz="1800" dirty="0">
                        <a:effectLst/>
                        <a:latin typeface="+mn-lt"/>
                        <a:cs typeface="Arial" panose="020B0604020202020204" pitchFamily="34" charset="0"/>
                      </a:endParaRPr>
                    </a:p>
                  </a:txBody>
                  <a:tcPr marL="17779" marR="17779" marT="0" marB="0" anchor="b"/>
                </a:tc>
                <a:extLst>
                  <a:ext uri="{0D108BD9-81ED-4DB2-BD59-A6C34878D82A}">
                    <a16:rowId xmlns:a16="http://schemas.microsoft.com/office/drawing/2014/main" val="2736441459"/>
                  </a:ext>
                </a:extLst>
              </a:tr>
              <a:tr h="257651">
                <a:tc>
                  <a:txBody>
                    <a:bodyPr/>
                    <a:lstStyle/>
                    <a:p>
                      <a:pPr>
                        <a:lnSpc>
                          <a:spcPct val="107000"/>
                        </a:lnSpc>
                        <a:spcAft>
                          <a:spcPts val="800"/>
                        </a:spcAft>
                        <a:buNone/>
                      </a:pPr>
                      <a:r>
                        <a:rPr lang="en-US" sz="1800" dirty="0">
                          <a:effectLst/>
                          <a:latin typeface="+mn-lt"/>
                        </a:rPr>
                        <a:t>Phế phẩm nứt vỡ do nung</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7000"/>
                        </a:lnSpc>
                        <a:spcAft>
                          <a:spcPts val="800"/>
                        </a:spcAft>
                        <a:buNone/>
                      </a:pPr>
                      <a:r>
                        <a:rPr lang="en-US" sz="1800" dirty="0">
                          <a:effectLst/>
                          <a:latin typeface="+mn-lt"/>
                        </a:rPr>
                        <a:t>%</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gn="ctr">
                        <a:lnSpc>
                          <a:spcPct val="107000"/>
                        </a:lnSpc>
                        <a:spcAft>
                          <a:spcPts val="800"/>
                        </a:spcAft>
                        <a:buNone/>
                      </a:pPr>
                      <a:r>
                        <a:rPr lang="en-US" sz="1800" dirty="0">
                          <a:effectLst/>
                          <a:latin typeface="+mn-lt"/>
                        </a:rPr>
                        <a:t>2.15</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gn="ctr">
                        <a:lnSpc>
                          <a:spcPct val="107000"/>
                        </a:lnSpc>
                        <a:spcAft>
                          <a:spcPts val="800"/>
                        </a:spcAft>
                        <a:buNone/>
                      </a:pPr>
                      <a:r>
                        <a:rPr lang="en-US" sz="1800" dirty="0">
                          <a:effectLst/>
                          <a:latin typeface="+mn-lt"/>
                        </a:rPr>
                        <a:t>0.88</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extLst>
                  <a:ext uri="{0D108BD9-81ED-4DB2-BD59-A6C34878D82A}">
                    <a16:rowId xmlns:a16="http://schemas.microsoft.com/office/drawing/2014/main" val="3579197811"/>
                  </a:ext>
                </a:extLst>
              </a:tr>
              <a:tr h="271826">
                <a:tc>
                  <a:txBody>
                    <a:bodyPr/>
                    <a:lstStyle/>
                    <a:p>
                      <a:pPr>
                        <a:lnSpc>
                          <a:spcPct val="107000"/>
                        </a:lnSpc>
                        <a:spcAft>
                          <a:spcPts val="800"/>
                        </a:spcAft>
                        <a:buNone/>
                      </a:pPr>
                      <a:r>
                        <a:rPr lang="en-US" sz="1800" dirty="0">
                          <a:effectLst/>
                          <a:latin typeface="+mn-lt"/>
                        </a:rPr>
                        <a:t>Sản phẩm kém chất lượng do nung (non)</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7000"/>
                        </a:lnSpc>
                        <a:spcAft>
                          <a:spcPts val="800"/>
                        </a:spcAft>
                        <a:buNone/>
                      </a:pPr>
                      <a:r>
                        <a:rPr lang="en-US" sz="1800" dirty="0">
                          <a:effectLst/>
                          <a:latin typeface="+mn-lt"/>
                        </a:rPr>
                        <a:t>%</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gn="ctr">
                        <a:lnSpc>
                          <a:spcPct val="107000"/>
                        </a:lnSpc>
                        <a:spcAft>
                          <a:spcPts val="800"/>
                        </a:spcAft>
                        <a:buNone/>
                      </a:pPr>
                      <a:r>
                        <a:rPr lang="en-US" sz="1800" dirty="0">
                          <a:effectLst/>
                          <a:latin typeface="+mn-lt"/>
                        </a:rPr>
                        <a:t>15</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gn="ctr">
                        <a:lnSpc>
                          <a:spcPct val="107000"/>
                        </a:lnSpc>
                        <a:spcAft>
                          <a:spcPts val="800"/>
                        </a:spcAft>
                        <a:buNone/>
                      </a:pPr>
                      <a:r>
                        <a:rPr lang="en-US" sz="1800" dirty="0">
                          <a:effectLst/>
                          <a:latin typeface="+mn-lt"/>
                        </a:rPr>
                        <a:t>10</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extLst>
                  <a:ext uri="{0D108BD9-81ED-4DB2-BD59-A6C34878D82A}">
                    <a16:rowId xmlns:a16="http://schemas.microsoft.com/office/drawing/2014/main" val="3633040298"/>
                  </a:ext>
                </a:extLst>
              </a:tr>
              <a:tr h="257651">
                <a:tc>
                  <a:txBody>
                    <a:bodyPr/>
                    <a:lstStyle/>
                    <a:p>
                      <a:pPr>
                        <a:lnSpc>
                          <a:spcPct val="107000"/>
                        </a:lnSpc>
                        <a:spcAft>
                          <a:spcPts val="800"/>
                        </a:spcAft>
                        <a:buNone/>
                      </a:pPr>
                      <a:r>
                        <a:rPr lang="en-US" sz="1800" dirty="0">
                          <a:effectLst/>
                          <a:latin typeface="+mn-lt"/>
                        </a:rPr>
                        <a:t>Doanh thu</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7000"/>
                        </a:lnSpc>
                        <a:spcAft>
                          <a:spcPts val="800"/>
                        </a:spcAft>
                        <a:buNone/>
                      </a:pPr>
                      <a:r>
                        <a:rPr lang="en-US" sz="1800" dirty="0">
                          <a:effectLst/>
                          <a:latin typeface="+mn-lt"/>
                        </a:rPr>
                        <a:t>VND/giờ</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gn="ctr">
                        <a:lnSpc>
                          <a:spcPct val="107000"/>
                        </a:lnSpc>
                        <a:spcAft>
                          <a:spcPts val="800"/>
                        </a:spcAft>
                        <a:buNone/>
                      </a:pPr>
                      <a:r>
                        <a:rPr lang="en-US" sz="1800" dirty="0">
                          <a:effectLst/>
                          <a:latin typeface="+mn-lt"/>
                        </a:rPr>
                        <a:t>3,066,598</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gn="ctr">
                        <a:lnSpc>
                          <a:spcPct val="107000"/>
                        </a:lnSpc>
                        <a:spcAft>
                          <a:spcPts val="800"/>
                        </a:spcAft>
                        <a:buNone/>
                      </a:pPr>
                      <a:r>
                        <a:rPr lang="en-US" sz="1800" dirty="0">
                          <a:effectLst/>
                          <a:latin typeface="+mn-lt"/>
                        </a:rPr>
                        <a:t>3,755,215</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extLst>
                  <a:ext uri="{0D108BD9-81ED-4DB2-BD59-A6C34878D82A}">
                    <a16:rowId xmlns:a16="http://schemas.microsoft.com/office/drawing/2014/main" val="2655343853"/>
                  </a:ext>
                </a:extLst>
              </a:tr>
              <a:tr h="257651">
                <a:tc>
                  <a:txBody>
                    <a:bodyPr/>
                    <a:lstStyle/>
                    <a:p>
                      <a:pPr>
                        <a:lnSpc>
                          <a:spcPct val="107000"/>
                        </a:lnSpc>
                        <a:spcAft>
                          <a:spcPts val="800"/>
                        </a:spcAft>
                        <a:buNone/>
                      </a:pPr>
                      <a:r>
                        <a:rPr lang="en-US" sz="1800" dirty="0">
                          <a:effectLst/>
                          <a:latin typeface="+mn-lt"/>
                        </a:rPr>
                        <a:t>Chi phí</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7000"/>
                        </a:lnSpc>
                        <a:spcAft>
                          <a:spcPts val="800"/>
                        </a:spcAft>
                        <a:buNone/>
                      </a:pPr>
                      <a:r>
                        <a:rPr lang="en-US" sz="1800" dirty="0">
                          <a:effectLst/>
                          <a:latin typeface="+mn-lt"/>
                        </a:rPr>
                        <a:t>VND/giờ</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gn="ctr">
                        <a:lnSpc>
                          <a:spcPct val="107000"/>
                        </a:lnSpc>
                        <a:spcAft>
                          <a:spcPts val="800"/>
                        </a:spcAft>
                        <a:buNone/>
                      </a:pPr>
                      <a:r>
                        <a:rPr lang="en-US" sz="1800" dirty="0">
                          <a:effectLst/>
                          <a:latin typeface="+mn-lt"/>
                        </a:rPr>
                        <a:t>1,912,500</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gn="ctr">
                        <a:lnSpc>
                          <a:spcPct val="107000"/>
                        </a:lnSpc>
                        <a:spcAft>
                          <a:spcPts val="800"/>
                        </a:spcAft>
                        <a:buNone/>
                      </a:pPr>
                      <a:r>
                        <a:rPr lang="en-US" sz="1800" dirty="0">
                          <a:effectLst/>
                          <a:latin typeface="+mn-lt"/>
                        </a:rPr>
                        <a:t>2,444,696</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extLst>
                  <a:ext uri="{0D108BD9-81ED-4DB2-BD59-A6C34878D82A}">
                    <a16:rowId xmlns:a16="http://schemas.microsoft.com/office/drawing/2014/main" val="2230467907"/>
                  </a:ext>
                </a:extLst>
              </a:tr>
              <a:tr h="257651">
                <a:tc>
                  <a:txBody>
                    <a:bodyPr/>
                    <a:lstStyle/>
                    <a:p>
                      <a:pPr>
                        <a:lnSpc>
                          <a:spcPct val="107000"/>
                        </a:lnSpc>
                        <a:spcAft>
                          <a:spcPts val="800"/>
                        </a:spcAft>
                        <a:buNone/>
                      </a:pPr>
                      <a:r>
                        <a:rPr lang="en-US" sz="1800" dirty="0">
                          <a:effectLst/>
                          <a:latin typeface="+mn-lt"/>
                        </a:rPr>
                        <a:t>Lợi nhuận đạt được</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7000"/>
                        </a:lnSpc>
                        <a:spcAft>
                          <a:spcPts val="800"/>
                        </a:spcAft>
                        <a:buNone/>
                      </a:pPr>
                      <a:r>
                        <a:rPr lang="en-US" sz="1800" dirty="0">
                          <a:effectLst/>
                          <a:latin typeface="+mn-lt"/>
                        </a:rPr>
                        <a:t>VND/giờ</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gn="ctr">
                        <a:lnSpc>
                          <a:spcPct val="107000"/>
                        </a:lnSpc>
                        <a:spcAft>
                          <a:spcPts val="800"/>
                        </a:spcAft>
                        <a:buNone/>
                      </a:pPr>
                      <a:r>
                        <a:rPr lang="en-US" sz="1800" dirty="0">
                          <a:effectLst/>
                          <a:latin typeface="+mn-lt"/>
                        </a:rPr>
                        <a:t>1,154,098</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gn="ctr">
                        <a:lnSpc>
                          <a:spcPct val="107000"/>
                        </a:lnSpc>
                        <a:spcAft>
                          <a:spcPts val="800"/>
                        </a:spcAft>
                        <a:buNone/>
                      </a:pPr>
                      <a:r>
                        <a:rPr lang="en-US" sz="1800" dirty="0">
                          <a:effectLst/>
                          <a:latin typeface="+mn-lt"/>
                        </a:rPr>
                        <a:t>1,310,520</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extLst>
                  <a:ext uri="{0D108BD9-81ED-4DB2-BD59-A6C34878D82A}">
                    <a16:rowId xmlns:a16="http://schemas.microsoft.com/office/drawing/2014/main" val="3413769442"/>
                  </a:ext>
                </a:extLst>
              </a:tr>
              <a:tr h="271336">
                <a:tc>
                  <a:txBody>
                    <a:bodyPr/>
                    <a:lstStyle/>
                    <a:p>
                      <a:pPr>
                        <a:lnSpc>
                          <a:spcPct val="107000"/>
                        </a:lnSpc>
                        <a:spcAft>
                          <a:spcPts val="800"/>
                        </a:spcAft>
                        <a:buNone/>
                      </a:pPr>
                      <a:r>
                        <a:rPr lang="en-US" sz="1800" dirty="0">
                          <a:effectLst/>
                          <a:latin typeface="+mn-lt"/>
                        </a:rPr>
                        <a:t>Tổng lợi nhuận đem lại do cải tạo</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7000"/>
                        </a:lnSpc>
                        <a:spcAft>
                          <a:spcPts val="800"/>
                        </a:spcAft>
                        <a:buNone/>
                      </a:pPr>
                      <a:r>
                        <a:rPr lang="en-US" sz="1800" dirty="0">
                          <a:effectLst/>
                          <a:latin typeface="+mn-lt"/>
                        </a:rPr>
                        <a:t>VND/năm</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7000"/>
                        </a:lnSpc>
                      </a:pPr>
                      <a:endParaRPr lang="en-US" sz="1800" dirty="0">
                        <a:effectLst/>
                        <a:latin typeface="+mn-lt"/>
                        <a:cs typeface="Arial" panose="020B0604020202020204" pitchFamily="34" charset="0"/>
                      </a:endParaRPr>
                    </a:p>
                  </a:txBody>
                  <a:tcPr marL="17779" marR="17779" marT="0" marB="0" anchor="b"/>
                </a:tc>
                <a:tc>
                  <a:txBody>
                    <a:bodyPr/>
                    <a:lstStyle/>
                    <a:p>
                      <a:pPr>
                        <a:lnSpc>
                          <a:spcPct val="107000"/>
                        </a:lnSpc>
                        <a:spcAft>
                          <a:spcPts val="800"/>
                        </a:spcAft>
                        <a:buNone/>
                      </a:pPr>
                      <a:r>
                        <a:rPr lang="en-US" sz="1800" dirty="0">
                          <a:effectLst/>
                          <a:latin typeface="+mn-lt"/>
                        </a:rPr>
                        <a:t>4,237,870,057 </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extLst>
                  <a:ext uri="{0D108BD9-81ED-4DB2-BD59-A6C34878D82A}">
                    <a16:rowId xmlns:a16="http://schemas.microsoft.com/office/drawing/2014/main" val="2873179860"/>
                  </a:ext>
                </a:extLst>
              </a:tr>
              <a:tr h="271336">
                <a:tc>
                  <a:txBody>
                    <a:bodyPr/>
                    <a:lstStyle/>
                    <a:p>
                      <a:pPr>
                        <a:lnSpc>
                          <a:spcPct val="107000"/>
                        </a:lnSpc>
                        <a:spcAft>
                          <a:spcPts val="800"/>
                        </a:spcAft>
                        <a:buNone/>
                      </a:pPr>
                      <a:r>
                        <a:rPr lang="en-US" sz="1800" dirty="0">
                          <a:effectLst/>
                          <a:latin typeface="+mn-lt"/>
                        </a:rPr>
                        <a:t>Chi phí đầu tư</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7000"/>
                        </a:lnSpc>
                        <a:spcAft>
                          <a:spcPts val="800"/>
                        </a:spcAft>
                        <a:buNone/>
                      </a:pPr>
                      <a:r>
                        <a:rPr lang="en-US" sz="1800" dirty="0">
                          <a:effectLst/>
                          <a:latin typeface="+mn-lt"/>
                        </a:rPr>
                        <a:t>VND</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7000"/>
                        </a:lnSpc>
                      </a:pPr>
                      <a:endParaRPr lang="en-US" sz="1800" dirty="0">
                        <a:effectLst/>
                        <a:latin typeface="+mn-lt"/>
                        <a:cs typeface="Arial" panose="020B0604020202020204" pitchFamily="34" charset="0"/>
                      </a:endParaRPr>
                    </a:p>
                  </a:txBody>
                  <a:tcPr marL="17779" marR="17779" marT="0" marB="0" anchor="b"/>
                </a:tc>
                <a:tc>
                  <a:txBody>
                    <a:bodyPr/>
                    <a:lstStyle/>
                    <a:p>
                      <a:pPr>
                        <a:lnSpc>
                          <a:spcPct val="107000"/>
                        </a:lnSpc>
                        <a:spcAft>
                          <a:spcPts val="800"/>
                        </a:spcAft>
                        <a:buNone/>
                      </a:pPr>
                      <a:r>
                        <a:rPr lang="en-US" sz="1800" dirty="0">
                          <a:effectLst/>
                          <a:latin typeface="+mn-lt"/>
                        </a:rPr>
                        <a:t>4,851,205,350 </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extLst>
                  <a:ext uri="{0D108BD9-81ED-4DB2-BD59-A6C34878D82A}">
                    <a16:rowId xmlns:a16="http://schemas.microsoft.com/office/drawing/2014/main" val="792569048"/>
                  </a:ext>
                </a:extLst>
              </a:tr>
              <a:tr h="271336">
                <a:tc>
                  <a:txBody>
                    <a:bodyPr/>
                    <a:lstStyle/>
                    <a:p>
                      <a:pPr>
                        <a:lnSpc>
                          <a:spcPct val="107000"/>
                        </a:lnSpc>
                        <a:spcAft>
                          <a:spcPts val="800"/>
                        </a:spcAft>
                        <a:buNone/>
                      </a:pPr>
                      <a:r>
                        <a:rPr lang="en-US" sz="1800" dirty="0">
                          <a:effectLst/>
                          <a:latin typeface="+mn-lt"/>
                        </a:rPr>
                        <a:t>Thời gian hoàn vốn</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7000"/>
                        </a:lnSpc>
                        <a:spcAft>
                          <a:spcPts val="800"/>
                        </a:spcAft>
                        <a:buNone/>
                      </a:pPr>
                      <a:r>
                        <a:rPr lang="en-US" sz="1800" dirty="0">
                          <a:effectLst/>
                          <a:latin typeface="+mn-lt"/>
                        </a:rPr>
                        <a:t>năm</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tc>
                  <a:txBody>
                    <a:bodyPr/>
                    <a:lstStyle/>
                    <a:p>
                      <a:pPr>
                        <a:lnSpc>
                          <a:spcPct val="107000"/>
                        </a:lnSpc>
                      </a:pPr>
                      <a:endParaRPr lang="en-US" sz="1800" dirty="0">
                        <a:effectLst/>
                        <a:latin typeface="+mn-lt"/>
                        <a:cs typeface="Arial" panose="020B0604020202020204" pitchFamily="34" charset="0"/>
                      </a:endParaRPr>
                    </a:p>
                  </a:txBody>
                  <a:tcPr marL="17779" marR="17779" marT="0" marB="0" anchor="b"/>
                </a:tc>
                <a:tc>
                  <a:txBody>
                    <a:bodyPr/>
                    <a:lstStyle/>
                    <a:p>
                      <a:pPr>
                        <a:lnSpc>
                          <a:spcPct val="107000"/>
                        </a:lnSpc>
                        <a:spcAft>
                          <a:spcPts val="800"/>
                        </a:spcAft>
                        <a:buNone/>
                      </a:pPr>
                      <a:r>
                        <a:rPr lang="en-US" sz="1800" dirty="0">
                          <a:effectLst/>
                          <a:latin typeface="+mn-lt"/>
                        </a:rPr>
                        <a:t>1.145</a:t>
                      </a:r>
                      <a:endParaRPr lang="en-US" sz="1800" dirty="0">
                        <a:effectLst/>
                        <a:latin typeface="+mn-lt"/>
                        <a:ea typeface="Calibri" panose="020F0502020204030204" pitchFamily="34" charset="0"/>
                        <a:cs typeface="Arial" panose="020B0604020202020204" pitchFamily="34" charset="0"/>
                      </a:endParaRPr>
                    </a:p>
                  </a:txBody>
                  <a:tcPr marL="17779" marR="17779" marT="0" marB="0" anchor="b"/>
                </a:tc>
                <a:extLst>
                  <a:ext uri="{0D108BD9-81ED-4DB2-BD59-A6C34878D82A}">
                    <a16:rowId xmlns:a16="http://schemas.microsoft.com/office/drawing/2014/main" val="1868821245"/>
                  </a:ext>
                </a:extLst>
              </a:tr>
            </a:tbl>
          </a:graphicData>
        </a:graphic>
      </p:graphicFrame>
      <p:sp>
        <p:nvSpPr>
          <p:cNvPr id="3" name="Title 1">
            <a:extLst>
              <a:ext uri="{FF2B5EF4-FFF2-40B4-BE49-F238E27FC236}">
                <a16:creationId xmlns:a16="http://schemas.microsoft.com/office/drawing/2014/main" id="{550F8B32-2BCD-8C53-2E46-EC33AF18766E}"/>
              </a:ext>
            </a:extLst>
          </p:cNvPr>
          <p:cNvSpPr>
            <a:spLocks noGrp="1"/>
          </p:cNvSpPr>
          <p:nvPr>
            <p:ph type="title"/>
          </p:nvPr>
        </p:nvSpPr>
        <p:spPr>
          <a:xfrm>
            <a:off x="0" y="1229569"/>
            <a:ext cx="12192000" cy="495200"/>
          </a:xfrm>
        </p:spPr>
        <p:txBody>
          <a:bodyPr>
            <a:noAutofit/>
          </a:bodyPr>
          <a:lstStyle/>
          <a:p>
            <a:r>
              <a:rPr lang="vi-VN" sz="2800" dirty="0">
                <a:solidFill>
                  <a:schemeClr val="accent1">
                    <a:lumMod val="50000"/>
                  </a:schemeClr>
                </a:solidFill>
                <a:latin typeface="+mn-lt"/>
              </a:rPr>
              <a:t>KẾT QUẢ ĐẠT ĐƯỢC CỦA HOẠT ĐỘNG TIẾT KIỆM NĂNG LƯỢNG</a:t>
            </a:r>
            <a:endParaRPr lang="en-US" sz="2800" dirty="0">
              <a:solidFill>
                <a:schemeClr val="accent1">
                  <a:lumMod val="50000"/>
                </a:schemeClr>
              </a:solidFill>
              <a:latin typeface="+mn-lt"/>
            </a:endParaRPr>
          </a:p>
        </p:txBody>
      </p:sp>
    </p:spTree>
    <p:extLst>
      <p:ext uri="{BB962C8B-B14F-4D97-AF65-F5344CB8AC3E}">
        <p14:creationId xmlns:p14="http://schemas.microsoft.com/office/powerpoint/2010/main" val="30316254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EE29A-7657-4FDA-BDB2-F68B483B3E06}"/>
              </a:ext>
            </a:extLst>
          </p:cNvPr>
          <p:cNvSpPr>
            <a:spLocks noGrp="1"/>
          </p:cNvSpPr>
          <p:nvPr>
            <p:ph type="title"/>
          </p:nvPr>
        </p:nvSpPr>
        <p:spPr/>
        <p:txBody>
          <a:bodyPr>
            <a:noAutofit/>
          </a:bodyPr>
          <a:lstStyle/>
          <a:p>
            <a:r>
              <a:rPr lang="en-US" dirty="0">
                <a:solidFill>
                  <a:schemeClr val="accent1">
                    <a:lumMod val="50000"/>
                  </a:schemeClr>
                </a:solidFill>
                <a:latin typeface="+mn-lt"/>
              </a:rPr>
              <a:t>KẾT LUẬN CHO TRƯỜNG HỢP ĐIỂN HÌNH</a:t>
            </a:r>
          </a:p>
        </p:txBody>
      </p:sp>
      <p:sp>
        <p:nvSpPr>
          <p:cNvPr id="3" name="Content Placeholder 2">
            <a:extLst>
              <a:ext uri="{FF2B5EF4-FFF2-40B4-BE49-F238E27FC236}">
                <a16:creationId xmlns:a16="http://schemas.microsoft.com/office/drawing/2014/main" id="{40C73DEA-8BF0-4054-ABE7-44FAA55804F9}"/>
              </a:ext>
            </a:extLst>
          </p:cNvPr>
          <p:cNvSpPr>
            <a:spLocks noGrp="1"/>
          </p:cNvSpPr>
          <p:nvPr>
            <p:ph type="body" idx="1"/>
          </p:nvPr>
        </p:nvSpPr>
        <p:spPr>
          <a:xfrm>
            <a:off x="609600" y="2220702"/>
            <a:ext cx="10972800" cy="3254196"/>
          </a:xfrm>
        </p:spPr>
        <p:txBody>
          <a:bodyPr>
            <a:noAutofit/>
          </a:bodyPr>
          <a:lstStyle/>
          <a:p>
            <a:pPr algn="just"/>
            <a:r>
              <a:rPr lang="vi-VN" sz="1800" dirty="0">
                <a:solidFill>
                  <a:schemeClr val="tx1"/>
                </a:solidFill>
                <a:latin typeface="+mn-lt"/>
                <a:ea typeface="Cambria" panose="02040503050406030204" pitchFamily="18" charset="0"/>
                <a:cs typeface="Arial" panose="020B0604020202020204" pitchFamily="34" charset="0"/>
              </a:rPr>
              <a:t>Phương án tiết kiệm năng lượng ở đây là cách tiếp cận tổng thể để cải tiến toàn bộ hệ thống lò nung, sấy và hệ thống xe goòng nên đem lại hiệu quả cao về tiết kiệm năng lượng trong sản xuất gạch bằng Lò </a:t>
            </a:r>
            <a:r>
              <a:rPr lang="vi-VN" sz="1800" dirty="0" err="1">
                <a:solidFill>
                  <a:schemeClr val="tx1"/>
                </a:solidFill>
                <a:latin typeface="+mn-lt"/>
                <a:ea typeface="Cambria" panose="02040503050406030204" pitchFamily="18" charset="0"/>
                <a:cs typeface="Arial" panose="020B0604020202020204" pitchFamily="34" charset="0"/>
              </a:rPr>
              <a:t>Tuynel</a:t>
            </a:r>
            <a:r>
              <a:rPr lang="vi-VN" sz="1800" dirty="0">
                <a:solidFill>
                  <a:schemeClr val="tx1"/>
                </a:solidFill>
                <a:latin typeface="+mn-lt"/>
                <a:ea typeface="Cambria" panose="02040503050406030204" pitchFamily="18" charset="0"/>
                <a:cs typeface="Arial" panose="020B0604020202020204" pitchFamily="34" charset="0"/>
              </a:rPr>
              <a:t>.</a:t>
            </a:r>
          </a:p>
          <a:p>
            <a:pPr algn="just"/>
            <a:r>
              <a:rPr lang="vi-VN" sz="1800" dirty="0">
                <a:solidFill>
                  <a:schemeClr val="tx1"/>
                </a:solidFill>
                <a:latin typeface="+mn-lt"/>
                <a:ea typeface="Cambria" panose="02040503050406030204" pitchFamily="18" charset="0"/>
                <a:cs typeface="Arial" panose="020B0604020202020204" pitchFamily="34" charset="0"/>
              </a:rPr>
              <a:t>Hiệu quả của việc cải tạo đã đưa đến những hiệu ứng đi kèm đáng kể bao gồm:</a:t>
            </a:r>
          </a:p>
          <a:p>
            <a:pPr lvl="1" algn="just"/>
            <a:r>
              <a:rPr lang="vi-VN" sz="1800" dirty="0">
                <a:solidFill>
                  <a:schemeClr val="tx1"/>
                </a:solidFill>
                <a:latin typeface="+mn-lt"/>
                <a:ea typeface="Cambria" panose="02040503050406030204" pitchFamily="18" charset="0"/>
                <a:cs typeface="Arial" panose="020B0604020202020204" pitchFamily="34" charset="0"/>
              </a:rPr>
              <a:t>Nâng cao được chất lượng thành phẩm</a:t>
            </a:r>
          </a:p>
          <a:p>
            <a:pPr lvl="1" algn="just"/>
            <a:r>
              <a:rPr lang="vi-VN" sz="1800" dirty="0">
                <a:solidFill>
                  <a:schemeClr val="tx1"/>
                </a:solidFill>
                <a:latin typeface="+mn-lt"/>
                <a:ea typeface="Cambria" panose="02040503050406030204" pitchFamily="18" charset="0"/>
                <a:cs typeface="Arial" panose="020B0604020202020204" pitchFamily="34" charset="0"/>
              </a:rPr>
              <a:t>Sản xuất được loại hình sản phẩm gạch đặc trong khi trước đây lò không sản xuất được loại hình sản phẩm này.</a:t>
            </a:r>
          </a:p>
          <a:p>
            <a:pPr lvl="1" algn="just"/>
            <a:r>
              <a:rPr lang="vi-VN" sz="1800" dirty="0">
                <a:solidFill>
                  <a:schemeClr val="tx1"/>
                </a:solidFill>
                <a:latin typeface="+mn-lt"/>
                <a:ea typeface="Cambria" panose="02040503050406030204" pitchFamily="18" charset="0"/>
                <a:cs typeface="Arial" panose="020B0604020202020204" pitchFamily="34" charset="0"/>
              </a:rPr>
              <a:t>Tiết kiệm được điện do sử dụng biến tần đồng thời thay đổi cách xếp gạch làm giảm trở lực đường khí/khói</a:t>
            </a:r>
          </a:p>
          <a:p>
            <a:pPr algn="just"/>
            <a:r>
              <a:rPr lang="vi-VN" sz="1800" dirty="0">
                <a:solidFill>
                  <a:schemeClr val="tx1"/>
                </a:solidFill>
                <a:latin typeface="+mn-lt"/>
                <a:ea typeface="Cambria" panose="02040503050406030204" pitchFamily="18" charset="0"/>
                <a:cs typeface="Arial" panose="020B0604020202020204" pitchFamily="34" charset="0"/>
              </a:rPr>
              <a:t>Nhìn chung, mỗi loại hình công nghệ và nhà máy khi khảo sát, cân bằng năng lượng có thể giúp tìm ra các phương án tiết kiệm năng lượng khả thi.</a:t>
            </a:r>
          </a:p>
          <a:p>
            <a:pPr algn="just"/>
            <a:r>
              <a:rPr lang="vi-VN" sz="1800" dirty="0">
                <a:solidFill>
                  <a:schemeClr val="tx1"/>
                </a:solidFill>
                <a:latin typeface="+mn-lt"/>
                <a:ea typeface="Cambria" panose="02040503050406030204" pitchFamily="18" charset="0"/>
                <a:cs typeface="Arial" panose="020B0604020202020204" pitchFamily="34" charset="0"/>
              </a:rPr>
              <a:t>Việc liên tục tìm kiếm những bài học kinh nghiệm những ứng dụng công nghệ mới, phương thức quản lý mới hiệu quả giúp cho tiến trình tiết kiệm năng lượng luôn được thực thi. </a:t>
            </a:r>
          </a:p>
          <a:p>
            <a:pPr algn="just"/>
            <a:endParaRPr lang="en-US" sz="1800" dirty="0">
              <a:solidFill>
                <a:schemeClr val="tx1"/>
              </a:solidFill>
              <a:latin typeface="+mn-lt"/>
              <a:ea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9105586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8B509BC-74DF-A4CE-306B-81FF5A7D4956}"/>
              </a:ext>
            </a:extLst>
          </p:cNvPr>
          <p:cNvSpPr>
            <a:spLocks noGrp="1"/>
          </p:cNvSpPr>
          <p:nvPr>
            <p:ph type="body" idx="1"/>
          </p:nvPr>
        </p:nvSpPr>
        <p:spPr>
          <a:xfrm>
            <a:off x="1793483" y="2365664"/>
            <a:ext cx="8866911" cy="2126671"/>
          </a:xfrm>
        </p:spPr>
        <p:txBody>
          <a:bodyPr>
            <a:normAutofit/>
          </a:bodyPr>
          <a:lstStyle/>
          <a:p>
            <a:pPr marL="186258" indent="0" algn="ctr">
              <a:buNone/>
            </a:pPr>
            <a:r>
              <a:rPr lang="vi-VN" sz="3600" b="1" dirty="0">
                <a:solidFill>
                  <a:schemeClr val="accent1">
                    <a:lumMod val="50000"/>
                  </a:schemeClr>
                </a:solidFill>
              </a:rPr>
              <a:t>NGHIÊN CỨU ĐIỂN HÌNH 2 - 
CÔNG TY CP SÔNG Đ</a:t>
            </a:r>
            <a:r>
              <a:rPr lang="en-US" sz="3600" b="1" dirty="0">
                <a:solidFill>
                  <a:schemeClr val="accent1">
                    <a:lumMod val="50000"/>
                  </a:schemeClr>
                </a:solidFill>
              </a:rPr>
              <a:t>À </a:t>
            </a:r>
            <a:r>
              <a:rPr lang="vi-VN" sz="3600" b="1" dirty="0">
                <a:solidFill>
                  <a:schemeClr val="accent1">
                    <a:lumMod val="50000"/>
                  </a:schemeClr>
                </a:solidFill>
              </a:rPr>
              <a:t>CAO CƯỜNG</a:t>
            </a:r>
            <a:endParaRPr lang="en-VN" sz="3200" b="1" dirty="0"/>
          </a:p>
        </p:txBody>
      </p:sp>
    </p:spTree>
    <p:extLst>
      <p:ext uri="{BB962C8B-B14F-4D97-AF65-F5344CB8AC3E}">
        <p14:creationId xmlns:p14="http://schemas.microsoft.com/office/powerpoint/2010/main" val="35551211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4D366A-B2F5-46F2-8160-2A058D8E3997}"/>
              </a:ext>
            </a:extLst>
          </p:cNvPr>
          <p:cNvSpPr>
            <a:spLocks noGrp="1"/>
          </p:cNvSpPr>
          <p:nvPr>
            <p:ph type="title"/>
          </p:nvPr>
        </p:nvSpPr>
        <p:spPr>
          <a:xfrm>
            <a:off x="0" y="1294359"/>
            <a:ext cx="12192000" cy="495200"/>
          </a:xfrm>
        </p:spPr>
        <p:txBody>
          <a:bodyPr>
            <a:noAutofit/>
          </a:bodyPr>
          <a:lstStyle/>
          <a:p>
            <a:r>
              <a:rPr lang="en-US" sz="2400" dirty="0">
                <a:solidFill>
                  <a:schemeClr val="accent1">
                    <a:lumMod val="50000"/>
                  </a:schemeClr>
                </a:solidFill>
                <a:latin typeface="+mn-lt"/>
              </a:rPr>
              <a:t>TRƯỜNG HỢP NGHIÊN CỨU 1 – </a:t>
            </a:r>
            <a:r>
              <a:rPr lang="vi-VN" sz="2400" dirty="0">
                <a:solidFill>
                  <a:schemeClr val="accent1">
                    <a:lumMod val="50000"/>
                  </a:schemeClr>
                </a:solidFill>
                <a:latin typeface="+mn-lt"/>
              </a:rPr>
              <a:t>NHÀ MÁY GẠCH TUYNEL ĐỒNG TÂM</a:t>
            </a:r>
            <a:endParaRPr lang="aa-ET" sz="2400" dirty="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22F6986D-6A8F-478B-93B5-133B604057B4}"/>
              </a:ext>
            </a:extLst>
          </p:cNvPr>
          <p:cNvSpPr>
            <a:spLocks noGrp="1"/>
          </p:cNvSpPr>
          <p:nvPr>
            <p:ph type="body" idx="1"/>
          </p:nvPr>
        </p:nvSpPr>
        <p:spPr>
          <a:xfrm>
            <a:off x="599873" y="1909171"/>
            <a:ext cx="5579875" cy="4287348"/>
          </a:xfrm>
        </p:spPr>
        <p:txBody>
          <a:bodyPr>
            <a:noAutofit/>
          </a:bodyPr>
          <a:lstStyle/>
          <a:p>
            <a:pPr marL="0" indent="0" algn="just">
              <a:lnSpc>
                <a:spcPct val="130000"/>
              </a:lnSpc>
              <a:spcBef>
                <a:spcPts val="600"/>
              </a:spcBef>
              <a:spcAft>
                <a:spcPts val="600"/>
              </a:spcAft>
              <a:buNone/>
            </a:pPr>
            <a:r>
              <a:rPr lang="vi-VN" sz="1600" dirty="0">
                <a:solidFill>
                  <a:srgbClr val="000000"/>
                </a:solidFill>
                <a:latin typeface="+mn-lt"/>
                <a:ea typeface="Calibri" panose="020F0502020204030204" pitchFamily="34" charset="0"/>
              </a:rPr>
              <a:t>Công ty TNHH Đồng Tâm có địa chỉ ở Km9, đường 391, Kỳ Sơn, Tứ Kỳ, Hải Dương được thành lập từ năm 2003 sản xuất gạch xây dựng bằng hệ thống nung sấy gạch theo kiểu Tuynel với tổng diện tích mặt bằng khoảng 40.000 m2 trong đó bố trí hệ thống sân phơi 6.000 m2 có mái che; 1000 m2 ngoài trời; khu vực tập kết đất 10000 m2; Nhà chứa đất nguyên liệu có mái che 1000 m2; Khu vực đùn ép gạch mộc 500 m2; hệ thống lò nung sấy Tuynel 1200m2; sân thành phẩm 10.000 m2 và hệ thống giao thông nội bộ, văn phòng. </a:t>
            </a:r>
            <a:endParaRPr lang="en-US" sz="1600" dirty="0">
              <a:latin typeface="+mn-lt"/>
              <a:ea typeface="Calibri" panose="020F0502020204030204" pitchFamily="34" charset="0"/>
            </a:endParaRPr>
          </a:p>
          <a:p>
            <a:pPr marL="0" indent="0" algn="just">
              <a:lnSpc>
                <a:spcPct val="130000"/>
              </a:lnSpc>
              <a:spcBef>
                <a:spcPts val="600"/>
              </a:spcBef>
              <a:spcAft>
                <a:spcPts val="600"/>
              </a:spcAft>
              <a:buNone/>
            </a:pPr>
            <a:r>
              <a:rPr lang="en-US" sz="1600" dirty="0">
                <a:solidFill>
                  <a:srgbClr val="000000"/>
                </a:solidFill>
                <a:latin typeface="+mn-lt"/>
                <a:ea typeface="Calibri" panose="020F0502020204030204" pitchFamily="34" charset="0"/>
              </a:rPr>
              <a:t>Hệ thống lò nung sấy </a:t>
            </a:r>
            <a:r>
              <a:rPr lang="en-US" sz="1600" dirty="0" err="1">
                <a:solidFill>
                  <a:srgbClr val="000000"/>
                </a:solidFill>
                <a:latin typeface="+mn-lt"/>
                <a:ea typeface="Calibri" panose="020F0502020204030204" pitchFamily="34" charset="0"/>
              </a:rPr>
              <a:t>Tuynel</a:t>
            </a:r>
            <a:r>
              <a:rPr lang="en-US" sz="1600" dirty="0">
                <a:solidFill>
                  <a:srgbClr val="000000"/>
                </a:solidFill>
                <a:latin typeface="+mn-lt"/>
                <a:ea typeface="Calibri" panose="020F0502020204030204" pitchFamily="34" charset="0"/>
              </a:rPr>
              <a:t> của cơ sở sản xuất gạch Đồng Tâm được xây dựng từ năm 2003.</a:t>
            </a:r>
            <a:endParaRPr lang="aa-ET" sz="1200" dirty="0">
              <a:latin typeface="+mn-lt"/>
              <a:ea typeface="Cambria" panose="02040503050406030204" pitchFamily="18" charset="0"/>
            </a:endParaRPr>
          </a:p>
        </p:txBody>
      </p:sp>
      <p:pic>
        <p:nvPicPr>
          <p:cNvPr id="5" name="Billede 2">
            <a:extLst>
              <a:ext uri="{FF2B5EF4-FFF2-40B4-BE49-F238E27FC236}">
                <a16:creationId xmlns:a16="http://schemas.microsoft.com/office/drawing/2014/main" id="{F59B4ED9-2619-4F95-B5D5-C43548B080E0}"/>
              </a:ext>
            </a:extLst>
          </p:cNvPr>
          <p:cNvPicPr>
            <a:picLocks noChangeAspect="1"/>
          </p:cNvPicPr>
          <p:nvPr/>
        </p:nvPicPr>
        <p:blipFill rotWithShape="1">
          <a:blip r:embed="rId2"/>
          <a:srcRect l="25635" t="22266" r="56599" b="18712"/>
          <a:stretch/>
        </p:blipFill>
        <p:spPr bwMode="auto">
          <a:xfrm>
            <a:off x="7003915" y="2010657"/>
            <a:ext cx="4199106" cy="392374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1760298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4FC7FC-70CE-5F98-79FE-8039BEFF6B3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7764936-41B2-F88D-A688-076149B220B2}"/>
              </a:ext>
            </a:extLst>
          </p:cNvPr>
          <p:cNvSpPr>
            <a:spLocks noGrp="1"/>
          </p:cNvSpPr>
          <p:nvPr>
            <p:ph type="title"/>
          </p:nvPr>
        </p:nvSpPr>
        <p:spPr/>
        <p:txBody>
          <a:bodyPr>
            <a:noAutofit/>
          </a:bodyPr>
          <a:lstStyle/>
          <a:p>
            <a:r>
              <a:rPr lang="vi-VN" dirty="0">
                <a:solidFill>
                  <a:schemeClr val="accent1">
                    <a:lumMod val="50000"/>
                  </a:schemeClr>
                </a:solidFill>
                <a:latin typeface="+mn-lt"/>
              </a:rPr>
              <a:t>CASE STUDY 2 – CÔNG TY CP SÔNG ĐA CAO CƯỜNG</a:t>
            </a:r>
            <a:endParaRPr lang="aa-ET" dirty="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F225D68A-67B5-62F0-2B56-D00478DA0F1F}"/>
              </a:ext>
            </a:extLst>
          </p:cNvPr>
          <p:cNvSpPr>
            <a:spLocks noGrp="1"/>
          </p:cNvSpPr>
          <p:nvPr>
            <p:ph type="body" idx="1"/>
          </p:nvPr>
        </p:nvSpPr>
        <p:spPr>
          <a:xfrm>
            <a:off x="609599" y="2135850"/>
            <a:ext cx="5579875" cy="4038800"/>
          </a:xfrm>
        </p:spPr>
        <p:txBody>
          <a:bodyPr>
            <a:noAutofit/>
          </a:bodyPr>
          <a:lstStyle/>
          <a:p>
            <a:pPr marL="0" indent="0" algn="just">
              <a:lnSpc>
                <a:spcPct val="107000"/>
              </a:lnSpc>
              <a:spcBef>
                <a:spcPts val="800"/>
              </a:spcBef>
              <a:spcAft>
                <a:spcPts val="1067"/>
              </a:spcAft>
              <a:buNone/>
            </a:pPr>
            <a:r>
              <a:rPr lang="vi-VN" sz="1867" b="1" dirty="0"/>
              <a:t>Công ty Cổ phần Sông Đà Cao Cường, </a:t>
            </a:r>
            <a:r>
              <a:rPr lang="vi-VN" sz="1867" dirty="0"/>
              <a:t>Công ty Cổ phần Sông Đà Cao Cường (SCL) là doanh nghiệp khoa học và công nghệ được thành lập năm 2007 tại tỉnh Hải Dương và có trụ sở chính tại Km 28+100 mét, Quốc lộ 18, Chiến tranh Phả Lại, Thành phố Chí Linh, tỉnh Hải Dương.
Công ty Cổ phần Sông Đà Cao Cường là doanh nghiệp hoạt động trong lĩnh vực sản xuất vật liệu xây dựng mới như tro bay, vữa khô trộn sẵn, keo dán gạch đá, keo xây dựng, khối ánh sáng chưng áp AAC</a:t>
            </a:r>
            <a:endParaRPr lang="aa-ET" sz="1600" dirty="0">
              <a:solidFill>
                <a:schemeClr val="tx1"/>
              </a:solidFill>
              <a:ea typeface="Cambria" panose="02040503050406030204" pitchFamily="18" charset="0"/>
            </a:endParaRPr>
          </a:p>
        </p:txBody>
      </p:sp>
      <p:pic>
        <p:nvPicPr>
          <p:cNvPr id="5" name="Billede 2">
            <a:extLst>
              <a:ext uri="{FF2B5EF4-FFF2-40B4-BE49-F238E27FC236}">
                <a16:creationId xmlns:a16="http://schemas.microsoft.com/office/drawing/2014/main" id="{5705146A-3EBF-A1E5-4657-B18CF0E6D416}"/>
              </a:ext>
            </a:extLst>
          </p:cNvPr>
          <p:cNvPicPr>
            <a:picLocks noChangeAspect="1"/>
          </p:cNvPicPr>
          <p:nvPr/>
        </p:nvPicPr>
        <p:blipFill rotWithShape="1">
          <a:blip r:embed="rId2"/>
          <a:srcRect l="25635" t="22266" r="56599" b="18712"/>
          <a:stretch/>
        </p:blipFill>
        <p:spPr bwMode="auto">
          <a:xfrm>
            <a:off x="6858001" y="2305444"/>
            <a:ext cx="4140741" cy="386920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2771684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48E6AA-0F94-B6B6-FB53-F034099EE48F}"/>
            </a:ext>
          </a:extLst>
        </p:cNvPr>
        <p:cNvGrpSpPr/>
        <p:nvPr/>
      </p:nvGrpSpPr>
      <p:grpSpPr>
        <a:xfrm>
          <a:off x="0" y="0"/>
          <a:ext cx="0" cy="0"/>
          <a:chOff x="0" y="0"/>
          <a:chExt cx="0" cy="0"/>
        </a:xfrm>
      </p:grpSpPr>
      <p:sp>
        <p:nvSpPr>
          <p:cNvPr id="9" name="Hộp Văn bản 8">
            <a:extLst>
              <a:ext uri="{FF2B5EF4-FFF2-40B4-BE49-F238E27FC236}">
                <a16:creationId xmlns:a16="http://schemas.microsoft.com/office/drawing/2014/main" id="{A41B015F-B84A-CD46-4E6C-31662FF76323}"/>
              </a:ext>
            </a:extLst>
          </p:cNvPr>
          <p:cNvSpPr txBox="1"/>
          <p:nvPr/>
        </p:nvSpPr>
        <p:spPr>
          <a:xfrm>
            <a:off x="623110" y="1881014"/>
            <a:ext cx="11023600" cy="589072"/>
          </a:xfrm>
          <a:prstGeom prst="rect">
            <a:avLst/>
          </a:prstGeom>
          <a:solidFill>
            <a:schemeClr val="accent5">
              <a:lumMod val="20000"/>
              <a:lumOff val="80000"/>
            </a:schemeClr>
          </a:solidFill>
        </p:spPr>
        <p:txBody>
          <a:bodyPr wrap="square" rtlCol="0">
            <a:spAutoFit/>
          </a:bodyPr>
          <a:lstStyle/>
          <a:p>
            <a:pPr>
              <a:lnSpc>
                <a:spcPct val="150000"/>
              </a:lnSpc>
            </a:pPr>
            <a:r>
              <a:rPr lang="vi-VN" sz="2400" dirty="0">
                <a:latin typeface="Arial" panose="020B0604020202020204" pitchFamily="34" charset="0"/>
              </a:rPr>
              <a:t>PHÂN TÍCH HỆ THỐNG HƠI NƯỚC</a:t>
            </a:r>
            <a:endParaRPr lang="en-US" sz="2400" dirty="0">
              <a:latin typeface="Arial" panose="020B0604020202020204" pitchFamily="34" charset="0"/>
            </a:endParaRPr>
          </a:p>
        </p:txBody>
      </p:sp>
      <p:sp>
        <p:nvSpPr>
          <p:cNvPr id="5" name="Lưu Đồ: Thay đổi Tiến Trình 4">
            <a:extLst>
              <a:ext uri="{FF2B5EF4-FFF2-40B4-BE49-F238E27FC236}">
                <a16:creationId xmlns:a16="http://schemas.microsoft.com/office/drawing/2014/main" id="{A000EC91-9731-0F0A-5D22-9DD5EA0E3DE4}"/>
              </a:ext>
            </a:extLst>
          </p:cNvPr>
          <p:cNvSpPr/>
          <p:nvPr/>
        </p:nvSpPr>
        <p:spPr>
          <a:xfrm>
            <a:off x="445310" y="1174615"/>
            <a:ext cx="11023600" cy="751780"/>
          </a:xfrm>
          <a:prstGeom prst="flowChartAlternateProcess">
            <a:avLst/>
          </a:prstGeom>
          <a:ln>
            <a:solidFill>
              <a:schemeClr val="accent5"/>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en-US" sz="2667" dirty="0">
                <a:latin typeface="Arial" panose="020B0604020202020204" pitchFamily="34" charset="0"/>
              </a:rPr>
              <a:t>PHÂN TÍCH THÔNG SỐ KỸ THUẬT</a:t>
            </a:r>
            <a:endParaRPr lang="en" sz="2667" dirty="0">
              <a:latin typeface="Arial" panose="020B0604020202020204" pitchFamily="34" charset="0"/>
            </a:endParaRPr>
          </a:p>
        </p:txBody>
      </p:sp>
      <p:sp>
        <p:nvSpPr>
          <p:cNvPr id="6" name="Hình Bầu dục 5">
            <a:extLst>
              <a:ext uri="{FF2B5EF4-FFF2-40B4-BE49-F238E27FC236}">
                <a16:creationId xmlns:a16="http://schemas.microsoft.com/office/drawing/2014/main" id="{C09E791A-0981-3054-49A9-08F95AFEEAB6}"/>
              </a:ext>
            </a:extLst>
          </p:cNvPr>
          <p:cNvSpPr/>
          <p:nvPr/>
        </p:nvSpPr>
        <p:spPr>
          <a:xfrm>
            <a:off x="10859310" y="1060315"/>
            <a:ext cx="1219200" cy="1219200"/>
          </a:xfrm>
          <a:prstGeom prst="ellipse">
            <a:avLst/>
          </a:prstGeom>
          <a:solidFill>
            <a:schemeClr val="accent5"/>
          </a:solidFill>
          <a:ln w="15240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sz="933"/>
          </a:p>
        </p:txBody>
      </p:sp>
      <p:sp>
        <p:nvSpPr>
          <p:cNvPr id="7" name="Hộp Văn bản 6">
            <a:extLst>
              <a:ext uri="{FF2B5EF4-FFF2-40B4-BE49-F238E27FC236}">
                <a16:creationId xmlns:a16="http://schemas.microsoft.com/office/drawing/2014/main" id="{A052464E-A6FD-F599-B189-48B258B28F2F}"/>
              </a:ext>
            </a:extLst>
          </p:cNvPr>
          <p:cNvSpPr txBox="1"/>
          <p:nvPr/>
        </p:nvSpPr>
        <p:spPr>
          <a:xfrm>
            <a:off x="11166893" y="1413433"/>
            <a:ext cx="711200" cy="543675"/>
          </a:xfrm>
          <a:prstGeom prst="rect">
            <a:avLst/>
          </a:prstGeom>
          <a:noFill/>
        </p:spPr>
        <p:txBody>
          <a:bodyPr wrap="square" rtlCol="0">
            <a:spAutoFit/>
          </a:bodyPr>
          <a:lstStyle/>
          <a:p>
            <a:r>
              <a:rPr lang="en" sz="2933" dirty="0">
                <a:solidFill>
                  <a:schemeClr val="bg1"/>
                </a:solidFill>
                <a:latin typeface="Arial" panose="020B0604020202020204" pitchFamily="34" charset="0"/>
              </a:rPr>
              <a:t>02</a:t>
            </a:r>
            <a:endParaRPr lang="en-US" sz="2933" dirty="0">
              <a:solidFill>
                <a:schemeClr val="bg1"/>
              </a:solidFill>
              <a:latin typeface="Arial" panose="020B0604020202020204" pitchFamily="34" charset="0"/>
            </a:endParaRPr>
          </a:p>
        </p:txBody>
      </p:sp>
      <p:graphicFrame>
        <p:nvGraphicFramePr>
          <p:cNvPr id="14" name="Bảng 13">
            <a:extLst>
              <a:ext uri="{FF2B5EF4-FFF2-40B4-BE49-F238E27FC236}">
                <a16:creationId xmlns:a16="http://schemas.microsoft.com/office/drawing/2014/main" id="{DFD3CFEB-FEB6-1EC4-E2F5-02C2B27E0E55}"/>
              </a:ext>
            </a:extLst>
          </p:cNvPr>
          <p:cNvGraphicFramePr>
            <a:graphicFrameLocks noGrp="1"/>
          </p:cNvGraphicFramePr>
          <p:nvPr>
            <p:extLst>
              <p:ext uri="{D42A27DB-BD31-4B8C-83A1-F6EECF244321}">
                <p14:modId xmlns:p14="http://schemas.microsoft.com/office/powerpoint/2010/main" val="494180831"/>
              </p:ext>
            </p:extLst>
          </p:nvPr>
        </p:nvGraphicFramePr>
        <p:xfrm>
          <a:off x="8601691" y="2415298"/>
          <a:ext cx="3476820" cy="3822335"/>
        </p:xfrm>
        <a:graphic>
          <a:graphicData uri="http://schemas.openxmlformats.org/drawingml/2006/table">
            <a:tbl>
              <a:tblPr firstRow="1" bandRow="1">
                <a:tableStyleId>{5C22544A-7EE6-4342-B048-85BDC9FD1C3A}</a:tableStyleId>
              </a:tblPr>
              <a:tblGrid>
                <a:gridCol w="3476820">
                  <a:extLst>
                    <a:ext uri="{9D8B030D-6E8A-4147-A177-3AD203B41FA5}">
                      <a16:colId xmlns:a16="http://schemas.microsoft.com/office/drawing/2014/main" val="371250667"/>
                    </a:ext>
                  </a:extLst>
                </a:gridCol>
              </a:tblGrid>
              <a:tr h="7653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sz="1900" b="1" dirty="0">
                          <a:latin typeface="+mn-lt"/>
                          <a:cs typeface="Arial" panose="020B0604020202020204" pitchFamily="34" charset="0"/>
                        </a:rPr>
                        <a:t>HIỆN TRẠNG HỆ THỐNG HƠI NƯỚC TẠI NHÀ MÁY</a:t>
                      </a:r>
                      <a:endParaRPr lang="en" sz="1900" b="1" dirty="0">
                        <a:latin typeface="Arial" panose="020B0604020202020204" pitchFamily="34" charset="0"/>
                        <a:cs typeface="Arial" panose="020B0604020202020204" pitchFamily="34" charset="0"/>
                      </a:endParaRPr>
                    </a:p>
                  </a:txBody>
                  <a:tcPr marL="60960" marR="60960" marT="30480" marB="30480">
                    <a:solidFill>
                      <a:schemeClr val="accent5"/>
                    </a:solidFill>
                  </a:tcPr>
                </a:tc>
                <a:extLst>
                  <a:ext uri="{0D108BD9-81ED-4DB2-BD59-A6C34878D82A}">
                    <a16:rowId xmlns:a16="http://schemas.microsoft.com/office/drawing/2014/main" val="171810789"/>
                  </a:ext>
                </a:extLst>
              </a:tr>
              <a:tr h="1339244">
                <a:tc>
                  <a:txBody>
                    <a:bodyPr/>
                    <a:lstStyle/>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vi-VN" sz="1900" dirty="0">
                          <a:latin typeface="+mn-lt"/>
                          <a:cs typeface="Arial" panose="020B0604020202020204" pitchFamily="34" charset="0"/>
                        </a:rPr>
                        <a:t>Không có hệ thống thu hồi nước ngưng và nước cấp được xử lý ở nhiệt độ thấp</a:t>
                      </a:r>
                      <a:r>
                        <a:rPr lang="en" sz="1900" dirty="0">
                          <a:latin typeface="Arial" panose="020B0604020202020204" pitchFamily="34" charset="0"/>
                          <a:cs typeface="Arial" panose="020B0604020202020204" pitchFamily="34" charset="0"/>
                        </a:rPr>
                        <a:t>.</a:t>
                      </a:r>
                    </a:p>
                  </a:txBody>
                  <a:tcPr marL="60960" marR="60960" marT="30480" marB="30480" anchor="ctr">
                    <a:solidFill>
                      <a:schemeClr val="accent5">
                        <a:lumMod val="40000"/>
                        <a:lumOff val="60000"/>
                      </a:schemeClr>
                    </a:solidFill>
                  </a:tcPr>
                </a:tc>
                <a:extLst>
                  <a:ext uri="{0D108BD9-81ED-4DB2-BD59-A6C34878D82A}">
                    <a16:rowId xmlns:a16="http://schemas.microsoft.com/office/drawing/2014/main" val="4034023836"/>
                  </a:ext>
                </a:extLst>
              </a:tr>
              <a:tr h="1717755">
                <a:tc>
                  <a:txBody>
                    <a:bodyPr/>
                    <a:lstStyle/>
                    <a:p>
                      <a:pPr marL="0" marR="0" lvl="0" indent="0" algn="just"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vi-VN" sz="1900" dirty="0">
                          <a:latin typeface="+mn-lt"/>
                          <a:cs typeface="Arial" panose="020B0604020202020204" pitchFamily="34" charset="0"/>
                        </a:rPr>
                        <a:t>Hệ thống bẫy hơi ở đáy nồi hấp hiện không hoạt động hiệu quả nên có hiện tượng tích tụ nước ngưng không được xả kịp thời</a:t>
                      </a:r>
                      <a:r>
                        <a:rPr lang="en" sz="1900" dirty="0">
                          <a:latin typeface="Arial" panose="020B0604020202020204" pitchFamily="34" charset="0"/>
                          <a:cs typeface="Arial" panose="020B0604020202020204" pitchFamily="34" charset="0"/>
                        </a:rPr>
                        <a:t>.</a:t>
                      </a:r>
                      <a:endParaRPr lang="en-US" sz="1900" dirty="0">
                        <a:latin typeface="Arial" panose="020B0604020202020204" pitchFamily="34" charset="0"/>
                        <a:cs typeface="Arial" panose="020B0604020202020204" pitchFamily="34" charset="0"/>
                      </a:endParaRPr>
                    </a:p>
                  </a:txBody>
                  <a:tcPr marL="60960" marR="60960" marT="30480" marB="30480" anchor="ctr">
                    <a:solidFill>
                      <a:schemeClr val="accent5">
                        <a:lumMod val="40000"/>
                        <a:lumOff val="60000"/>
                      </a:schemeClr>
                    </a:solidFill>
                  </a:tcPr>
                </a:tc>
                <a:extLst>
                  <a:ext uri="{0D108BD9-81ED-4DB2-BD59-A6C34878D82A}">
                    <a16:rowId xmlns:a16="http://schemas.microsoft.com/office/drawing/2014/main" val="725663233"/>
                  </a:ext>
                </a:extLst>
              </a:tr>
            </a:tbl>
          </a:graphicData>
        </a:graphic>
      </p:graphicFrame>
      <p:pic>
        <p:nvPicPr>
          <p:cNvPr id="10" name="Hình ảnh 9" descr="Ảnh có chứa văn bản, biểu đồ, ảnh chụp màn hình, Kế hoạch&#10;&#10;Nội dung do AI tạo ra có thể không chính xác.">
            <a:extLst>
              <a:ext uri="{FF2B5EF4-FFF2-40B4-BE49-F238E27FC236}">
                <a16:creationId xmlns:a16="http://schemas.microsoft.com/office/drawing/2014/main" id="{EEEF0B60-F325-E217-3D10-F45BB3B1C8E0}"/>
              </a:ext>
            </a:extLst>
          </p:cNvPr>
          <p:cNvPicPr>
            <a:picLocks noChangeAspect="1"/>
          </p:cNvPicPr>
          <p:nvPr/>
        </p:nvPicPr>
        <p:blipFill>
          <a:blip r:embed="rId3"/>
          <a:srcRect b="59482"/>
          <a:stretch/>
        </p:blipFill>
        <p:spPr>
          <a:xfrm>
            <a:off x="623111" y="2393975"/>
            <a:ext cx="7892143" cy="1955220"/>
          </a:xfrm>
          <a:prstGeom prst="rect">
            <a:avLst/>
          </a:prstGeom>
        </p:spPr>
      </p:pic>
      <p:pic>
        <p:nvPicPr>
          <p:cNvPr id="13" name="Hình ảnh 12" descr="Ảnh có chứa văn bản, biểu đồ, ảnh chụp màn hình, Kế hoạch">
            <a:extLst>
              <a:ext uri="{FF2B5EF4-FFF2-40B4-BE49-F238E27FC236}">
                <a16:creationId xmlns:a16="http://schemas.microsoft.com/office/drawing/2014/main" id="{EEEF0B60-F325-E217-3D10-F45BB3B1C8E0}"/>
              </a:ext>
            </a:extLst>
          </p:cNvPr>
          <p:cNvPicPr>
            <a:picLocks noChangeAspect="1"/>
          </p:cNvPicPr>
          <p:nvPr/>
        </p:nvPicPr>
        <p:blipFill>
          <a:blip r:embed="rId3"/>
          <a:srcRect t="59481"/>
          <a:stretch/>
        </p:blipFill>
        <p:spPr>
          <a:xfrm>
            <a:off x="623111" y="4717954"/>
            <a:ext cx="7892143" cy="1955220"/>
          </a:xfrm>
          <a:prstGeom prst="rect">
            <a:avLst/>
          </a:prstGeom>
        </p:spPr>
      </p:pic>
    </p:spTree>
    <p:extLst>
      <p:ext uri="{BB962C8B-B14F-4D97-AF65-F5344CB8AC3E}">
        <p14:creationId xmlns:p14="http://schemas.microsoft.com/office/powerpoint/2010/main" val="22546225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382F8D-7297-5065-078A-A03B00CF8997}"/>
            </a:ext>
          </a:extLst>
        </p:cNvPr>
        <p:cNvGrpSpPr/>
        <p:nvPr/>
      </p:nvGrpSpPr>
      <p:grpSpPr>
        <a:xfrm>
          <a:off x="0" y="0"/>
          <a:ext cx="0" cy="0"/>
          <a:chOff x="0" y="0"/>
          <a:chExt cx="0" cy="0"/>
        </a:xfrm>
      </p:grpSpPr>
      <p:grpSp>
        <p:nvGrpSpPr>
          <p:cNvPr id="2" name="Group 23">
            <a:extLst>
              <a:ext uri="{FF2B5EF4-FFF2-40B4-BE49-F238E27FC236}">
                <a16:creationId xmlns:a16="http://schemas.microsoft.com/office/drawing/2014/main" id="{E1B2B9A7-BA33-71C7-6301-DCEC1B4BF2EA}"/>
              </a:ext>
            </a:extLst>
          </p:cNvPr>
          <p:cNvGrpSpPr/>
          <p:nvPr/>
        </p:nvGrpSpPr>
        <p:grpSpPr>
          <a:xfrm>
            <a:off x="757686" y="7281688"/>
            <a:ext cx="874400" cy="251672"/>
            <a:chOff x="0" y="-38100"/>
            <a:chExt cx="1748800" cy="503342"/>
          </a:xfrm>
        </p:grpSpPr>
        <p:sp>
          <p:nvSpPr>
            <p:cNvPr id="3" name="Freeform 24">
              <a:extLst>
                <a:ext uri="{FF2B5EF4-FFF2-40B4-BE49-F238E27FC236}">
                  <a16:creationId xmlns:a16="http://schemas.microsoft.com/office/drawing/2014/main" id="{820ED43D-1436-5AD1-35E9-F67181BF1FE3}"/>
                </a:ext>
              </a:extLst>
            </p:cNvPr>
            <p:cNvSpPr/>
            <p:nvPr/>
          </p:nvSpPr>
          <p:spPr>
            <a:xfrm>
              <a:off x="0" y="83794"/>
              <a:ext cx="553064" cy="278606"/>
            </a:xfrm>
            <a:custGeom>
              <a:avLst/>
              <a:gdLst/>
              <a:ahLst/>
              <a:cxnLst/>
              <a:rect l="l" t="t" r="r" b="b"/>
              <a:pathLst>
                <a:path w="553064" h="278606">
                  <a:moveTo>
                    <a:pt x="0" y="0"/>
                  </a:moveTo>
                  <a:lnTo>
                    <a:pt x="553064" y="0"/>
                  </a:lnTo>
                  <a:lnTo>
                    <a:pt x="553064" y="278606"/>
                  </a:lnTo>
                  <a:lnTo>
                    <a:pt x="0" y="278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vi-VN" sz="933"/>
            </a:p>
          </p:txBody>
        </p:sp>
        <p:sp>
          <p:nvSpPr>
            <p:cNvPr id="4" name="TextBox 25">
              <a:extLst>
                <a:ext uri="{FF2B5EF4-FFF2-40B4-BE49-F238E27FC236}">
                  <a16:creationId xmlns:a16="http://schemas.microsoft.com/office/drawing/2014/main" id="{7D43C2EE-1317-2F27-249D-37F65F051F37}"/>
                </a:ext>
              </a:extLst>
            </p:cNvPr>
            <p:cNvSpPr txBox="1"/>
            <p:nvPr/>
          </p:nvSpPr>
          <p:spPr>
            <a:xfrm>
              <a:off x="654664" y="-38100"/>
              <a:ext cx="1094136" cy="503342"/>
            </a:xfrm>
            <a:prstGeom prst="rect">
              <a:avLst/>
            </a:prstGeom>
          </p:spPr>
          <p:txBody>
            <a:bodyPr wrap="square" lIns="0" tIns="0" rIns="0" bIns="0" rtlCol="0" anchor="t">
              <a:spAutoFit/>
            </a:bodyPr>
            <a:lstStyle/>
            <a:p>
              <a:pPr>
                <a:lnSpc>
                  <a:spcPts val="2053"/>
                </a:lnSpc>
                <a:spcBef>
                  <a:spcPct val="0"/>
                </a:spcBef>
              </a:pPr>
              <a:fld id="{16146269-B7A9-4EEA-8768-4A06AEC5D6D0}" type="slidenum">
                <a:rPr lang="vi-VN" sz="1467" spc="-44">
                  <a:latin typeface="Arial" panose="020B0604020202020204" pitchFamily="34" charset="0"/>
                  <a:ea typeface="Montserrat Classic"/>
                  <a:cs typeface="Arial" panose="020B0604020202020204" pitchFamily="34" charset="0"/>
                  <a:sym typeface="Montserrat Classic"/>
                </a:rPr>
                <a:pPr>
                  <a:lnSpc>
                    <a:spcPts val="2053"/>
                  </a:lnSpc>
                  <a:spcBef>
                    <a:spcPct val="0"/>
                  </a:spcBef>
                </a:pPr>
                <a:t>22</a:t>
              </a:fld>
              <a:endParaRPr lang="vi-VN" sz="1467" spc="-44" dirty="0">
                <a:latin typeface="Arial" panose="020B0604020202020204" pitchFamily="34" charset="0"/>
                <a:ea typeface="Montserrat Classic"/>
                <a:cs typeface="Arial" panose="020B0604020202020204" pitchFamily="34" charset="0"/>
                <a:sym typeface="Montserrat Classic"/>
              </a:endParaRPr>
            </a:p>
          </p:txBody>
        </p:sp>
      </p:grpSp>
      <p:sp>
        <p:nvSpPr>
          <p:cNvPr id="9" name="Hộp Văn bản 8">
            <a:extLst>
              <a:ext uri="{FF2B5EF4-FFF2-40B4-BE49-F238E27FC236}">
                <a16:creationId xmlns:a16="http://schemas.microsoft.com/office/drawing/2014/main" id="{0B4393F7-335F-9BA8-B6A7-4E878BA60118}"/>
              </a:ext>
            </a:extLst>
          </p:cNvPr>
          <p:cNvSpPr txBox="1"/>
          <p:nvPr/>
        </p:nvSpPr>
        <p:spPr>
          <a:xfrm>
            <a:off x="438285" y="1907470"/>
            <a:ext cx="11023600" cy="589072"/>
          </a:xfrm>
          <a:prstGeom prst="rect">
            <a:avLst/>
          </a:prstGeom>
          <a:solidFill>
            <a:schemeClr val="accent5">
              <a:lumMod val="20000"/>
              <a:lumOff val="80000"/>
            </a:schemeClr>
          </a:solidFill>
        </p:spPr>
        <p:txBody>
          <a:bodyPr wrap="square" rtlCol="0">
            <a:spAutoFit/>
          </a:bodyPr>
          <a:lstStyle/>
          <a:p>
            <a:pPr>
              <a:lnSpc>
                <a:spcPct val="150000"/>
              </a:lnSpc>
            </a:pPr>
            <a:r>
              <a:rPr lang="vi-VN" sz="2400" dirty="0">
                <a:latin typeface="Arial" panose="020B0604020202020204" pitchFamily="34" charset="0"/>
              </a:rPr>
              <a:t>PHÂN TÍCH NỒI HƠI</a:t>
            </a:r>
            <a:endParaRPr lang="en-US" sz="2400" dirty="0">
              <a:latin typeface="Arial" panose="020B0604020202020204" pitchFamily="34" charset="0"/>
            </a:endParaRPr>
          </a:p>
        </p:txBody>
      </p:sp>
      <p:sp>
        <p:nvSpPr>
          <p:cNvPr id="5" name="Lưu Đồ: Thay đổi Tiến Trình 4">
            <a:extLst>
              <a:ext uri="{FF2B5EF4-FFF2-40B4-BE49-F238E27FC236}">
                <a16:creationId xmlns:a16="http://schemas.microsoft.com/office/drawing/2014/main" id="{95FC6FC9-9601-8A57-E77E-C33525A22BA9}"/>
              </a:ext>
            </a:extLst>
          </p:cNvPr>
          <p:cNvSpPr/>
          <p:nvPr/>
        </p:nvSpPr>
        <p:spPr>
          <a:xfrm>
            <a:off x="260485" y="1201071"/>
            <a:ext cx="11023600" cy="751780"/>
          </a:xfrm>
          <a:prstGeom prst="flowChartAlternateProcess">
            <a:avLst/>
          </a:prstGeom>
          <a:ln>
            <a:solidFill>
              <a:schemeClr val="accent5"/>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en-US" sz="2667" dirty="0">
                <a:latin typeface="Arial" panose="020B0604020202020204" pitchFamily="34" charset="0"/>
              </a:rPr>
              <a:t>PHÂN TÍCH THÔNG SỐ KỸ THUẬT</a:t>
            </a:r>
            <a:endParaRPr lang="en" sz="2667" dirty="0">
              <a:latin typeface="Arial" panose="020B0604020202020204" pitchFamily="34" charset="0"/>
            </a:endParaRPr>
          </a:p>
        </p:txBody>
      </p:sp>
      <p:sp>
        <p:nvSpPr>
          <p:cNvPr id="6" name="Hình Bầu dục 5">
            <a:extLst>
              <a:ext uri="{FF2B5EF4-FFF2-40B4-BE49-F238E27FC236}">
                <a16:creationId xmlns:a16="http://schemas.microsoft.com/office/drawing/2014/main" id="{1A6EDF45-B114-E85E-2F94-8136D8472D5B}"/>
              </a:ext>
            </a:extLst>
          </p:cNvPr>
          <p:cNvSpPr/>
          <p:nvPr/>
        </p:nvSpPr>
        <p:spPr>
          <a:xfrm>
            <a:off x="10674485" y="1086771"/>
            <a:ext cx="1219200" cy="1219200"/>
          </a:xfrm>
          <a:prstGeom prst="ellipse">
            <a:avLst/>
          </a:prstGeom>
          <a:solidFill>
            <a:schemeClr val="accent5"/>
          </a:solidFill>
          <a:ln w="15240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sz="933"/>
          </a:p>
        </p:txBody>
      </p:sp>
      <p:sp>
        <p:nvSpPr>
          <p:cNvPr id="7" name="Hộp Văn bản 6">
            <a:extLst>
              <a:ext uri="{FF2B5EF4-FFF2-40B4-BE49-F238E27FC236}">
                <a16:creationId xmlns:a16="http://schemas.microsoft.com/office/drawing/2014/main" id="{9BB39DFA-E83B-C1E0-4B10-C03CF05A4E38}"/>
              </a:ext>
            </a:extLst>
          </p:cNvPr>
          <p:cNvSpPr txBox="1"/>
          <p:nvPr/>
        </p:nvSpPr>
        <p:spPr>
          <a:xfrm>
            <a:off x="10982068" y="1439889"/>
            <a:ext cx="711200" cy="543675"/>
          </a:xfrm>
          <a:prstGeom prst="rect">
            <a:avLst/>
          </a:prstGeom>
          <a:noFill/>
        </p:spPr>
        <p:txBody>
          <a:bodyPr wrap="square" rtlCol="0">
            <a:spAutoFit/>
          </a:bodyPr>
          <a:lstStyle/>
          <a:p>
            <a:r>
              <a:rPr lang="en" sz="2933" dirty="0">
                <a:solidFill>
                  <a:schemeClr val="bg1"/>
                </a:solidFill>
                <a:latin typeface="Arial" panose="020B0604020202020204" pitchFamily="34" charset="0"/>
              </a:rPr>
              <a:t>02</a:t>
            </a:r>
            <a:endParaRPr lang="en-US" sz="2933" dirty="0">
              <a:solidFill>
                <a:schemeClr val="bg1"/>
              </a:solidFill>
              <a:latin typeface="Arial" panose="020B0604020202020204" pitchFamily="34" charset="0"/>
            </a:endParaRPr>
          </a:p>
        </p:txBody>
      </p:sp>
      <p:graphicFrame>
        <p:nvGraphicFramePr>
          <p:cNvPr id="15" name="Bảng 14">
            <a:extLst>
              <a:ext uri="{FF2B5EF4-FFF2-40B4-BE49-F238E27FC236}">
                <a16:creationId xmlns:a16="http://schemas.microsoft.com/office/drawing/2014/main" id="{32FB5AD9-BE70-EB2F-E53F-209F015FD6E4}"/>
              </a:ext>
            </a:extLst>
          </p:cNvPr>
          <p:cNvGraphicFramePr>
            <a:graphicFrameLocks noGrp="1"/>
          </p:cNvGraphicFramePr>
          <p:nvPr>
            <p:extLst>
              <p:ext uri="{D42A27DB-BD31-4B8C-83A1-F6EECF244321}">
                <p14:modId xmlns:p14="http://schemas.microsoft.com/office/powerpoint/2010/main" val="2757450231"/>
              </p:ext>
            </p:extLst>
          </p:nvPr>
        </p:nvGraphicFramePr>
        <p:xfrm>
          <a:off x="448446" y="2529732"/>
          <a:ext cx="5501642" cy="3529206"/>
        </p:xfrm>
        <a:graphic>
          <a:graphicData uri="http://schemas.openxmlformats.org/drawingml/2006/table">
            <a:tbl>
              <a:tblPr firstRow="1" firstCol="1" bandRow="1">
                <a:tableStyleId>{7DF18680-E054-41AD-8BC1-D1AEF772440D}</a:tableStyleId>
              </a:tblPr>
              <a:tblGrid>
                <a:gridCol w="2259603">
                  <a:extLst>
                    <a:ext uri="{9D8B030D-6E8A-4147-A177-3AD203B41FA5}">
                      <a16:colId xmlns:a16="http://schemas.microsoft.com/office/drawing/2014/main" val="2871929472"/>
                    </a:ext>
                  </a:extLst>
                </a:gridCol>
                <a:gridCol w="956039">
                  <a:extLst>
                    <a:ext uri="{9D8B030D-6E8A-4147-A177-3AD203B41FA5}">
                      <a16:colId xmlns:a16="http://schemas.microsoft.com/office/drawing/2014/main" val="2609500099"/>
                    </a:ext>
                  </a:extLst>
                </a:gridCol>
                <a:gridCol w="2286000">
                  <a:extLst>
                    <a:ext uri="{9D8B030D-6E8A-4147-A177-3AD203B41FA5}">
                      <a16:colId xmlns:a16="http://schemas.microsoft.com/office/drawing/2014/main" val="437936978"/>
                    </a:ext>
                  </a:extLst>
                </a:gridCol>
              </a:tblGrid>
              <a:tr h="331344">
                <a:tc>
                  <a:txBody>
                    <a:bodyPr/>
                    <a:lstStyle/>
                    <a:p>
                      <a:pPr algn="l">
                        <a:lnSpc>
                          <a:spcPct val="130000"/>
                        </a:lnSpc>
                        <a:spcBef>
                          <a:spcPts val="300"/>
                        </a:spcBef>
                        <a:spcAft>
                          <a:spcPts val="300"/>
                        </a:spcAft>
                        <a:buNone/>
                      </a:pPr>
                      <a:r>
                        <a:rPr lang="vi-VN" sz="1900" dirty="0">
                          <a:solidFill>
                            <a:schemeClr val="tx1"/>
                          </a:solidFill>
                          <a:effectLst/>
                          <a:latin typeface="+mn-lt"/>
                          <a:cs typeface="Arial" panose="020B0604020202020204" pitchFamily="34" charset="0"/>
                        </a:rPr>
                        <a:t>Nồi hơi</a:t>
                      </a:r>
                      <a:endParaRPr lang="vi-VN" sz="19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marT="0" marB="0" anchor="ctr">
                    <a:solidFill>
                      <a:schemeClr val="accent5">
                        <a:lumMod val="60000"/>
                        <a:lumOff val="40000"/>
                      </a:schemeClr>
                    </a:solidFill>
                  </a:tcPr>
                </a:tc>
                <a:tc>
                  <a:txBody>
                    <a:bodyPr/>
                    <a:lstStyle/>
                    <a:p>
                      <a:pPr algn="ctr">
                        <a:lnSpc>
                          <a:spcPct val="130000"/>
                        </a:lnSpc>
                        <a:spcBef>
                          <a:spcPts val="300"/>
                        </a:spcBef>
                        <a:spcAft>
                          <a:spcPts val="300"/>
                        </a:spcAft>
                        <a:buNone/>
                      </a:pPr>
                      <a:r>
                        <a:rPr lang="vi-VN" sz="1900" dirty="0">
                          <a:solidFill>
                            <a:schemeClr val="tx1"/>
                          </a:solidFill>
                          <a:effectLst/>
                          <a:latin typeface="+mn-lt"/>
                          <a:cs typeface="Arial" panose="020B0604020202020204" pitchFamily="34" charset="0"/>
                        </a:rPr>
                        <a:t>Đơn vị</a:t>
                      </a:r>
                      <a:endParaRPr lang="vi-VN" sz="19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marT="0" marB="0" anchor="ctr">
                    <a:solidFill>
                      <a:schemeClr val="accent5">
                        <a:lumMod val="60000"/>
                        <a:lumOff val="40000"/>
                      </a:schemeClr>
                    </a:solidFill>
                  </a:tcPr>
                </a:tc>
                <a:tc>
                  <a:txBody>
                    <a:bodyPr/>
                    <a:lstStyle/>
                    <a:p>
                      <a:pPr algn="ctr">
                        <a:lnSpc>
                          <a:spcPct val="130000"/>
                        </a:lnSpc>
                        <a:spcBef>
                          <a:spcPts val="300"/>
                        </a:spcBef>
                        <a:spcAft>
                          <a:spcPts val="300"/>
                        </a:spcAft>
                        <a:buNone/>
                      </a:pPr>
                      <a:r>
                        <a:rPr lang="en-US" sz="1900" dirty="0">
                          <a:solidFill>
                            <a:schemeClr val="tx1"/>
                          </a:solidFill>
                          <a:effectLst/>
                          <a:latin typeface="Arial" panose="020B0604020202020204" pitchFamily="34" charset="0"/>
                          <a:cs typeface="Arial" panose="020B0604020202020204" pitchFamily="34" charset="0"/>
                        </a:rPr>
                        <a:t>Giá trị</a:t>
                      </a:r>
                      <a:endParaRPr lang="vi-VN" sz="19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marT="0" marB="0" anchor="ctr">
                    <a:solidFill>
                      <a:schemeClr val="accent5">
                        <a:lumMod val="60000"/>
                        <a:lumOff val="40000"/>
                      </a:schemeClr>
                    </a:solidFill>
                  </a:tcPr>
                </a:tc>
                <a:extLst>
                  <a:ext uri="{0D108BD9-81ED-4DB2-BD59-A6C34878D82A}">
                    <a16:rowId xmlns:a16="http://schemas.microsoft.com/office/drawing/2014/main" val="722359429"/>
                  </a:ext>
                </a:extLst>
              </a:tr>
              <a:tr h="1070992">
                <a:tc>
                  <a:txBody>
                    <a:bodyPr/>
                    <a:lstStyle/>
                    <a:p>
                      <a:pPr>
                        <a:lnSpc>
                          <a:spcPct val="130000"/>
                        </a:lnSpc>
                        <a:spcBef>
                          <a:spcPts val="300"/>
                        </a:spcBef>
                        <a:spcAft>
                          <a:spcPts val="300"/>
                        </a:spcAft>
                        <a:buNone/>
                      </a:pPr>
                      <a:r>
                        <a:rPr lang="vi-VN" sz="1900" dirty="0">
                          <a:solidFill>
                            <a:schemeClr val="tx1"/>
                          </a:solidFill>
                          <a:effectLst/>
                          <a:latin typeface="+mn-lt"/>
                          <a:cs typeface="Arial" panose="020B0604020202020204" pitchFamily="34" charset="0"/>
                        </a:rPr>
                        <a:t>Kiểu: lò hơi ống nước đốt sinh khối</a:t>
                      </a:r>
                      <a:endParaRPr lang="vi-VN" sz="19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marT="0" marB="0" anchor="ctr">
                    <a:solidFill>
                      <a:schemeClr val="accent5">
                        <a:lumMod val="60000"/>
                        <a:lumOff val="40000"/>
                      </a:schemeClr>
                    </a:solidFill>
                  </a:tcPr>
                </a:tc>
                <a:tc>
                  <a:txBody>
                    <a:bodyPr/>
                    <a:lstStyle/>
                    <a:p>
                      <a:pPr algn="ctr">
                        <a:lnSpc>
                          <a:spcPct val="130000"/>
                        </a:lnSpc>
                        <a:spcBef>
                          <a:spcPts val="300"/>
                        </a:spcBef>
                        <a:spcAft>
                          <a:spcPts val="300"/>
                        </a:spcAft>
                        <a:buNone/>
                      </a:pPr>
                      <a:r>
                        <a:rPr lang="en" sz="1900" dirty="0">
                          <a:solidFill>
                            <a:schemeClr val="tx1"/>
                          </a:solidFill>
                          <a:effectLst/>
                          <a:latin typeface="Arial" panose="020B0604020202020204" pitchFamily="34" charset="0"/>
                          <a:cs typeface="Arial" panose="020B0604020202020204" pitchFamily="34" charset="0"/>
                        </a:rPr>
                        <a:t> </a:t>
                      </a:r>
                      <a:endParaRPr lang="vi-VN" sz="19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marT="0" marB="0" anchor="ctr"/>
                </a:tc>
                <a:tc>
                  <a:txBody>
                    <a:bodyPr/>
                    <a:lstStyle/>
                    <a:p>
                      <a:pPr algn="ctr">
                        <a:lnSpc>
                          <a:spcPct val="130000"/>
                        </a:lnSpc>
                        <a:spcBef>
                          <a:spcPts val="300"/>
                        </a:spcBef>
                        <a:spcAft>
                          <a:spcPts val="300"/>
                        </a:spcAft>
                        <a:buNone/>
                      </a:pPr>
                      <a:r>
                        <a:rPr lang="vi-VN" sz="1900" dirty="0">
                          <a:solidFill>
                            <a:schemeClr val="tx1"/>
                          </a:solidFill>
                          <a:effectLst/>
                          <a:latin typeface="+mn-lt"/>
                          <a:cs typeface="Arial" panose="020B0604020202020204" pitchFamily="34" charset="0"/>
                        </a:rPr>
                        <a:t>Lò tầng sôi nhưng đốt kiểu ghi cố định</a:t>
                      </a:r>
                      <a:endParaRPr lang="vi-VN" sz="19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marT="0" marB="0" anchor="ctr"/>
                </a:tc>
                <a:extLst>
                  <a:ext uri="{0D108BD9-81ED-4DB2-BD59-A6C34878D82A}">
                    <a16:rowId xmlns:a16="http://schemas.microsoft.com/office/drawing/2014/main" val="1503635571"/>
                  </a:ext>
                </a:extLst>
              </a:tr>
              <a:tr h="331344">
                <a:tc>
                  <a:txBody>
                    <a:bodyPr/>
                    <a:lstStyle/>
                    <a:p>
                      <a:pPr>
                        <a:lnSpc>
                          <a:spcPct val="130000"/>
                        </a:lnSpc>
                        <a:spcBef>
                          <a:spcPts val="300"/>
                        </a:spcBef>
                        <a:spcAft>
                          <a:spcPts val="300"/>
                        </a:spcAft>
                        <a:buNone/>
                      </a:pPr>
                      <a:r>
                        <a:rPr lang="vi-VN" sz="1900" dirty="0">
                          <a:solidFill>
                            <a:schemeClr val="tx1"/>
                          </a:solidFill>
                          <a:effectLst/>
                          <a:latin typeface="+mn-lt"/>
                          <a:cs typeface="Arial" panose="020B0604020202020204" pitchFamily="34" charset="0"/>
                        </a:rPr>
                        <a:t>Áp suất hơi</a:t>
                      </a:r>
                      <a:endParaRPr lang="vi-VN" sz="19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marT="0" marB="0" anchor="ctr">
                    <a:solidFill>
                      <a:schemeClr val="accent5">
                        <a:lumMod val="60000"/>
                        <a:lumOff val="40000"/>
                      </a:schemeClr>
                    </a:solidFill>
                  </a:tcPr>
                </a:tc>
                <a:tc>
                  <a:txBody>
                    <a:bodyPr/>
                    <a:lstStyle/>
                    <a:p>
                      <a:pPr algn="ctr">
                        <a:lnSpc>
                          <a:spcPct val="130000"/>
                        </a:lnSpc>
                        <a:spcBef>
                          <a:spcPts val="300"/>
                        </a:spcBef>
                        <a:spcAft>
                          <a:spcPts val="300"/>
                        </a:spcAft>
                        <a:buNone/>
                      </a:pPr>
                      <a:r>
                        <a:rPr lang="en" sz="1900" dirty="0">
                          <a:solidFill>
                            <a:schemeClr val="tx1"/>
                          </a:solidFill>
                          <a:effectLst/>
                          <a:latin typeface="Arial" panose="020B0604020202020204" pitchFamily="34" charset="0"/>
                          <a:cs typeface="Arial" panose="020B0604020202020204" pitchFamily="34" charset="0"/>
                        </a:rPr>
                        <a:t>Bar</a:t>
                      </a:r>
                      <a:endParaRPr lang="vi-VN" sz="19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marT="0" marB="0" anchor="ctr"/>
                </a:tc>
                <a:tc>
                  <a:txBody>
                    <a:bodyPr/>
                    <a:lstStyle/>
                    <a:p>
                      <a:pPr algn="ctr">
                        <a:lnSpc>
                          <a:spcPct val="130000"/>
                        </a:lnSpc>
                        <a:spcBef>
                          <a:spcPts val="300"/>
                        </a:spcBef>
                        <a:spcAft>
                          <a:spcPts val="300"/>
                        </a:spcAft>
                        <a:buNone/>
                      </a:pPr>
                      <a:r>
                        <a:rPr lang="en" sz="1900" dirty="0">
                          <a:solidFill>
                            <a:schemeClr val="tx1"/>
                          </a:solidFill>
                          <a:effectLst/>
                          <a:latin typeface="Arial" panose="020B0604020202020204" pitchFamily="34" charset="0"/>
                          <a:cs typeface="Arial" panose="020B0604020202020204" pitchFamily="34" charset="0"/>
                        </a:rPr>
                        <a:t>14</a:t>
                      </a:r>
                      <a:endParaRPr lang="vi-VN" sz="19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marT="0" marB="0" anchor="ctr"/>
                </a:tc>
                <a:extLst>
                  <a:ext uri="{0D108BD9-81ED-4DB2-BD59-A6C34878D82A}">
                    <a16:rowId xmlns:a16="http://schemas.microsoft.com/office/drawing/2014/main" val="2677388470"/>
                  </a:ext>
                </a:extLst>
              </a:tr>
              <a:tr h="701168">
                <a:tc>
                  <a:txBody>
                    <a:bodyPr/>
                    <a:lstStyle/>
                    <a:p>
                      <a:pPr>
                        <a:lnSpc>
                          <a:spcPct val="130000"/>
                        </a:lnSpc>
                        <a:spcBef>
                          <a:spcPts val="300"/>
                        </a:spcBef>
                        <a:spcAft>
                          <a:spcPts val="300"/>
                        </a:spcAft>
                        <a:buNone/>
                      </a:pPr>
                      <a:r>
                        <a:rPr lang="vi-VN" sz="1900" dirty="0">
                          <a:solidFill>
                            <a:schemeClr val="tx1"/>
                          </a:solidFill>
                          <a:effectLst/>
                          <a:latin typeface="+mn-lt"/>
                          <a:cs typeface="Arial" panose="020B0604020202020204" pitchFamily="34" charset="0"/>
                        </a:rPr>
                        <a:t>Áp suất hơi vận hành</a:t>
                      </a:r>
                      <a:endParaRPr lang="vi-VN" sz="19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marT="0" marB="0" anchor="ctr">
                    <a:solidFill>
                      <a:schemeClr val="accent5">
                        <a:lumMod val="60000"/>
                        <a:lumOff val="40000"/>
                      </a:schemeClr>
                    </a:solidFill>
                  </a:tcPr>
                </a:tc>
                <a:tc>
                  <a:txBody>
                    <a:bodyPr/>
                    <a:lstStyle/>
                    <a:p>
                      <a:pPr algn="ctr">
                        <a:lnSpc>
                          <a:spcPct val="130000"/>
                        </a:lnSpc>
                        <a:spcBef>
                          <a:spcPts val="300"/>
                        </a:spcBef>
                        <a:spcAft>
                          <a:spcPts val="300"/>
                        </a:spcAft>
                        <a:buNone/>
                      </a:pPr>
                      <a:r>
                        <a:rPr lang="en" sz="1900" dirty="0">
                          <a:solidFill>
                            <a:schemeClr val="tx1"/>
                          </a:solidFill>
                          <a:effectLst/>
                          <a:latin typeface="Arial" panose="020B0604020202020204" pitchFamily="34" charset="0"/>
                          <a:cs typeface="Arial" panose="020B0604020202020204" pitchFamily="34" charset="0"/>
                        </a:rPr>
                        <a:t>Bar</a:t>
                      </a:r>
                      <a:endParaRPr lang="vi-VN" sz="19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marT="0" marB="0" anchor="ctr"/>
                </a:tc>
                <a:tc>
                  <a:txBody>
                    <a:bodyPr/>
                    <a:lstStyle/>
                    <a:p>
                      <a:pPr algn="ctr">
                        <a:lnSpc>
                          <a:spcPct val="130000"/>
                        </a:lnSpc>
                        <a:spcBef>
                          <a:spcPts val="300"/>
                        </a:spcBef>
                        <a:spcAft>
                          <a:spcPts val="300"/>
                        </a:spcAft>
                        <a:buNone/>
                      </a:pPr>
                      <a:r>
                        <a:rPr lang="en" sz="1900" dirty="0">
                          <a:solidFill>
                            <a:schemeClr val="tx1"/>
                          </a:solidFill>
                          <a:effectLst/>
                          <a:latin typeface="Arial" panose="020B0604020202020204" pitchFamily="34" charset="0"/>
                          <a:cs typeface="Arial" panose="020B0604020202020204" pitchFamily="34" charset="0"/>
                        </a:rPr>
                        <a:t>12.5</a:t>
                      </a:r>
                      <a:endParaRPr lang="vi-VN" sz="19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marT="0" marB="0" anchor="ctr"/>
                </a:tc>
                <a:extLst>
                  <a:ext uri="{0D108BD9-81ED-4DB2-BD59-A6C34878D82A}">
                    <a16:rowId xmlns:a16="http://schemas.microsoft.com/office/drawing/2014/main" val="2748902811"/>
                  </a:ext>
                </a:extLst>
              </a:tr>
              <a:tr h="331344">
                <a:tc>
                  <a:txBody>
                    <a:bodyPr/>
                    <a:lstStyle/>
                    <a:p>
                      <a:pPr>
                        <a:lnSpc>
                          <a:spcPct val="130000"/>
                        </a:lnSpc>
                        <a:spcBef>
                          <a:spcPts val="300"/>
                        </a:spcBef>
                        <a:spcAft>
                          <a:spcPts val="300"/>
                        </a:spcAft>
                        <a:buNone/>
                      </a:pPr>
                      <a:r>
                        <a:rPr lang="en-US" sz="1900" dirty="0">
                          <a:solidFill>
                            <a:schemeClr val="tx1"/>
                          </a:solidFill>
                          <a:effectLst/>
                          <a:latin typeface="Arial" panose="020B0604020202020204" pitchFamily="34" charset="0"/>
                          <a:cs typeface="Arial" panose="020B0604020202020204" pitchFamily="34" charset="0"/>
                        </a:rPr>
                        <a:t>Năng lực thiết kế</a:t>
                      </a:r>
                      <a:endParaRPr lang="vi-VN" sz="19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marT="0" marB="0" anchor="ctr">
                    <a:solidFill>
                      <a:schemeClr val="accent5">
                        <a:lumMod val="60000"/>
                        <a:lumOff val="40000"/>
                      </a:schemeClr>
                    </a:solidFill>
                  </a:tcPr>
                </a:tc>
                <a:tc>
                  <a:txBody>
                    <a:bodyPr/>
                    <a:lstStyle/>
                    <a:p>
                      <a:pPr algn="ctr">
                        <a:lnSpc>
                          <a:spcPct val="130000"/>
                        </a:lnSpc>
                        <a:spcBef>
                          <a:spcPts val="300"/>
                        </a:spcBef>
                        <a:spcAft>
                          <a:spcPts val="300"/>
                        </a:spcAft>
                        <a:buNone/>
                      </a:pPr>
                      <a:r>
                        <a:rPr lang="en" sz="1900" dirty="0">
                          <a:solidFill>
                            <a:schemeClr val="tx1"/>
                          </a:solidFill>
                          <a:effectLst/>
                          <a:latin typeface="Arial" panose="020B0604020202020204" pitchFamily="34" charset="0"/>
                          <a:cs typeface="Arial" panose="020B0604020202020204" pitchFamily="34" charset="0"/>
                        </a:rPr>
                        <a:t>tph</a:t>
                      </a:r>
                      <a:endParaRPr lang="vi-VN" sz="19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marT="0" marB="0" anchor="ctr"/>
                </a:tc>
                <a:tc>
                  <a:txBody>
                    <a:bodyPr/>
                    <a:lstStyle/>
                    <a:p>
                      <a:pPr algn="ctr">
                        <a:lnSpc>
                          <a:spcPct val="130000"/>
                        </a:lnSpc>
                        <a:spcBef>
                          <a:spcPts val="300"/>
                        </a:spcBef>
                        <a:spcAft>
                          <a:spcPts val="300"/>
                        </a:spcAft>
                        <a:buNone/>
                      </a:pPr>
                      <a:r>
                        <a:rPr lang="en" sz="1900" dirty="0">
                          <a:solidFill>
                            <a:schemeClr val="tx1"/>
                          </a:solidFill>
                          <a:effectLst/>
                          <a:latin typeface="Arial" panose="020B0604020202020204" pitchFamily="34" charset="0"/>
                          <a:cs typeface="Arial" panose="020B0604020202020204" pitchFamily="34" charset="0"/>
                        </a:rPr>
                        <a:t>8</a:t>
                      </a:r>
                      <a:endParaRPr lang="vi-VN" sz="19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marT="0" marB="0" anchor="ctr"/>
                </a:tc>
                <a:extLst>
                  <a:ext uri="{0D108BD9-81ED-4DB2-BD59-A6C34878D82A}">
                    <a16:rowId xmlns:a16="http://schemas.microsoft.com/office/drawing/2014/main" val="3451963315"/>
                  </a:ext>
                </a:extLst>
              </a:tr>
              <a:tr h="701168">
                <a:tc>
                  <a:txBody>
                    <a:bodyPr/>
                    <a:lstStyle/>
                    <a:p>
                      <a:pPr>
                        <a:lnSpc>
                          <a:spcPct val="130000"/>
                        </a:lnSpc>
                        <a:spcBef>
                          <a:spcPts val="300"/>
                        </a:spcBef>
                        <a:spcAft>
                          <a:spcPts val="300"/>
                        </a:spcAft>
                        <a:buNone/>
                      </a:pPr>
                      <a:r>
                        <a:rPr lang="vi-VN" sz="1900" dirty="0">
                          <a:solidFill>
                            <a:schemeClr val="tx1"/>
                          </a:solidFill>
                          <a:effectLst/>
                          <a:latin typeface="+mn-lt"/>
                          <a:cs typeface="Arial" panose="020B0604020202020204" pitchFamily="34" charset="0"/>
                        </a:rPr>
                        <a:t>Nhiệt độ nước cấp lò hơi</a:t>
                      </a:r>
                      <a:endParaRPr lang="vi-VN" sz="19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marT="0" marB="0" anchor="ctr">
                    <a:solidFill>
                      <a:schemeClr val="accent5">
                        <a:lumMod val="60000"/>
                        <a:lumOff val="40000"/>
                      </a:schemeClr>
                    </a:solidFill>
                  </a:tcPr>
                </a:tc>
                <a:tc>
                  <a:txBody>
                    <a:bodyPr/>
                    <a:lstStyle/>
                    <a:p>
                      <a:pPr algn="ctr">
                        <a:lnSpc>
                          <a:spcPct val="130000"/>
                        </a:lnSpc>
                        <a:spcBef>
                          <a:spcPts val="300"/>
                        </a:spcBef>
                        <a:spcAft>
                          <a:spcPts val="300"/>
                        </a:spcAft>
                        <a:buNone/>
                      </a:pPr>
                      <a:r>
                        <a:rPr lang="en" sz="1900" baseline="30000" dirty="0">
                          <a:solidFill>
                            <a:schemeClr val="tx1"/>
                          </a:solidFill>
                          <a:effectLst/>
                          <a:latin typeface="Arial" panose="020B0604020202020204" pitchFamily="34" charset="0"/>
                          <a:cs typeface="Arial" panose="020B0604020202020204" pitchFamily="34" charset="0"/>
                        </a:rPr>
                        <a:t>o </a:t>
                      </a:r>
                      <a:r>
                        <a:rPr lang="en" sz="1900" dirty="0">
                          <a:solidFill>
                            <a:schemeClr val="tx1"/>
                          </a:solidFill>
                          <a:effectLst/>
                          <a:latin typeface="Arial" panose="020B0604020202020204" pitchFamily="34" charset="0"/>
                          <a:cs typeface="Arial" panose="020B0604020202020204" pitchFamily="34" charset="0"/>
                        </a:rPr>
                        <a:t>C</a:t>
                      </a:r>
                      <a:endParaRPr lang="vi-VN" sz="19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marT="0" marB="0" anchor="ctr"/>
                </a:tc>
                <a:tc>
                  <a:txBody>
                    <a:bodyPr/>
                    <a:lstStyle/>
                    <a:p>
                      <a:pPr algn="ctr">
                        <a:lnSpc>
                          <a:spcPct val="130000"/>
                        </a:lnSpc>
                        <a:spcBef>
                          <a:spcPts val="300"/>
                        </a:spcBef>
                        <a:spcAft>
                          <a:spcPts val="300"/>
                        </a:spcAft>
                        <a:buNone/>
                      </a:pPr>
                      <a:r>
                        <a:rPr lang="en" sz="1900" dirty="0">
                          <a:solidFill>
                            <a:schemeClr val="tx1"/>
                          </a:solidFill>
                          <a:effectLst/>
                          <a:latin typeface="Arial" panose="020B0604020202020204" pitchFamily="34" charset="0"/>
                          <a:cs typeface="Arial" panose="020B0604020202020204" pitchFamily="34" charset="0"/>
                        </a:rPr>
                        <a:t>30</a:t>
                      </a:r>
                      <a:endParaRPr lang="vi-VN" sz="19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marT="0" marB="0" anchor="ctr"/>
                </a:tc>
                <a:extLst>
                  <a:ext uri="{0D108BD9-81ED-4DB2-BD59-A6C34878D82A}">
                    <a16:rowId xmlns:a16="http://schemas.microsoft.com/office/drawing/2014/main" val="592442198"/>
                  </a:ext>
                </a:extLst>
              </a:tr>
            </a:tbl>
          </a:graphicData>
        </a:graphic>
      </p:graphicFrame>
      <p:graphicFrame>
        <p:nvGraphicFramePr>
          <p:cNvPr id="18" name="Bảng 17">
            <a:extLst>
              <a:ext uri="{FF2B5EF4-FFF2-40B4-BE49-F238E27FC236}">
                <a16:creationId xmlns:a16="http://schemas.microsoft.com/office/drawing/2014/main" id="{D39A45EF-2EDF-1929-8C2A-2A4155C939F6}"/>
              </a:ext>
            </a:extLst>
          </p:cNvPr>
          <p:cNvGraphicFramePr>
            <a:graphicFrameLocks noGrp="1"/>
          </p:cNvGraphicFramePr>
          <p:nvPr>
            <p:extLst>
              <p:ext uri="{D42A27DB-BD31-4B8C-83A1-F6EECF244321}">
                <p14:modId xmlns:p14="http://schemas.microsoft.com/office/powerpoint/2010/main" val="3476784067"/>
              </p:ext>
            </p:extLst>
          </p:nvPr>
        </p:nvGraphicFramePr>
        <p:xfrm>
          <a:off x="6201722" y="2544789"/>
          <a:ext cx="5691962" cy="1518920"/>
        </p:xfrm>
        <a:graphic>
          <a:graphicData uri="http://schemas.openxmlformats.org/drawingml/2006/table">
            <a:tbl>
              <a:tblPr firstRow="1" bandRow="1">
                <a:tableStyleId>{7DF18680-E054-41AD-8BC1-D1AEF772440D}</a:tableStyleId>
              </a:tblPr>
              <a:tblGrid>
                <a:gridCol w="2845981">
                  <a:extLst>
                    <a:ext uri="{9D8B030D-6E8A-4147-A177-3AD203B41FA5}">
                      <a16:colId xmlns:a16="http://schemas.microsoft.com/office/drawing/2014/main" val="197621249"/>
                    </a:ext>
                  </a:extLst>
                </a:gridCol>
                <a:gridCol w="2845981">
                  <a:extLst>
                    <a:ext uri="{9D8B030D-6E8A-4147-A177-3AD203B41FA5}">
                      <a16:colId xmlns:a16="http://schemas.microsoft.com/office/drawing/2014/main" val="1419318024"/>
                    </a:ext>
                  </a:extLst>
                </a:gridCol>
              </a:tblGrid>
              <a:tr h="345440">
                <a:tc>
                  <a:txBody>
                    <a:bodyPr/>
                    <a:lstStyle/>
                    <a:p>
                      <a:pPr algn="ctr"/>
                      <a:r>
                        <a:rPr lang="vi-VN" sz="1900" dirty="0">
                          <a:solidFill>
                            <a:schemeClr val="tx1"/>
                          </a:solidFill>
                        </a:rPr>
                        <a:t>Hiệu suất nồi hơi</a:t>
                      </a:r>
                      <a:endParaRPr lang="en" sz="1900" dirty="0">
                        <a:solidFill>
                          <a:schemeClr val="tx1"/>
                        </a:solidFill>
                      </a:endParaRPr>
                    </a:p>
                  </a:txBody>
                  <a:tcPr marL="60960" marR="60960" marT="30480" marB="30480">
                    <a:solidFill>
                      <a:schemeClr val="accent5">
                        <a:lumMod val="60000"/>
                        <a:lumOff val="40000"/>
                      </a:schemeClr>
                    </a:solidFill>
                  </a:tcPr>
                </a:tc>
                <a:tc>
                  <a:txBody>
                    <a:bodyPr/>
                    <a:lstStyle/>
                    <a:p>
                      <a:pPr algn="ctr"/>
                      <a:r>
                        <a:rPr lang="en-US" sz="1900" dirty="0">
                          <a:solidFill>
                            <a:schemeClr val="tx1"/>
                          </a:solidFill>
                        </a:rPr>
                        <a:t>Giá trị</a:t>
                      </a:r>
                    </a:p>
                  </a:txBody>
                  <a:tcPr marL="60960" marR="60960" marT="30480" marB="30480">
                    <a:solidFill>
                      <a:schemeClr val="accent5">
                        <a:lumMod val="60000"/>
                        <a:lumOff val="40000"/>
                      </a:schemeClr>
                    </a:solidFill>
                  </a:tcPr>
                </a:tc>
                <a:extLst>
                  <a:ext uri="{0D108BD9-81ED-4DB2-BD59-A6C34878D82A}">
                    <a16:rowId xmlns:a16="http://schemas.microsoft.com/office/drawing/2014/main" val="11822421"/>
                  </a:ext>
                </a:extLst>
              </a:tr>
              <a:tr h="345440">
                <a:tc>
                  <a:txBody>
                    <a:bodyPr/>
                    <a:lstStyle/>
                    <a:p>
                      <a:r>
                        <a:rPr lang="vi-VN" sz="1900" dirty="0">
                          <a:solidFill>
                            <a:schemeClr val="tx1"/>
                          </a:solidFill>
                        </a:rPr>
                        <a:t>Phương pháp trực tiếp</a:t>
                      </a:r>
                      <a:endParaRPr lang="en-US" sz="1900" dirty="0">
                        <a:solidFill>
                          <a:schemeClr val="tx1"/>
                        </a:solidFill>
                      </a:endParaRPr>
                    </a:p>
                  </a:txBody>
                  <a:tcPr marL="60960" marR="60960" marT="30480" marB="30480"/>
                </a:tc>
                <a:tc>
                  <a:txBody>
                    <a:bodyPr/>
                    <a:lstStyle/>
                    <a:p>
                      <a:pPr algn="ctr"/>
                      <a:r>
                        <a:rPr lang="en" sz="1900">
                          <a:solidFill>
                            <a:schemeClr val="tx1"/>
                          </a:solidFill>
                        </a:rPr>
                        <a:t>73.37%</a:t>
                      </a:r>
                      <a:endParaRPr lang="en-US" sz="1900">
                        <a:solidFill>
                          <a:schemeClr val="tx1"/>
                        </a:solidFill>
                      </a:endParaRPr>
                    </a:p>
                  </a:txBody>
                  <a:tcPr marL="60960" marR="60960" marT="30480" marB="30480"/>
                </a:tc>
                <a:extLst>
                  <a:ext uri="{0D108BD9-81ED-4DB2-BD59-A6C34878D82A}">
                    <a16:rowId xmlns:a16="http://schemas.microsoft.com/office/drawing/2014/main" val="2906991523"/>
                  </a:ext>
                </a:extLst>
              </a:tr>
              <a:tr h="345440">
                <a:tc>
                  <a:txBody>
                    <a:bodyPr/>
                    <a:lstStyle/>
                    <a:p>
                      <a:r>
                        <a:rPr lang="vi-VN" sz="1900" dirty="0">
                          <a:solidFill>
                            <a:schemeClr val="tx1"/>
                          </a:solidFill>
                        </a:rPr>
                        <a:t>Phương pháp gián tiếp</a:t>
                      </a:r>
                      <a:endParaRPr lang="en-US" sz="1900" dirty="0">
                        <a:solidFill>
                          <a:schemeClr val="tx1"/>
                        </a:solidFill>
                      </a:endParaRPr>
                    </a:p>
                  </a:txBody>
                  <a:tcPr marL="60960" marR="60960" marT="30480" marB="30480"/>
                </a:tc>
                <a:tc>
                  <a:txBody>
                    <a:bodyPr/>
                    <a:lstStyle/>
                    <a:p>
                      <a:pPr algn="ctr"/>
                      <a:r>
                        <a:rPr lang="en" sz="1900">
                          <a:solidFill>
                            <a:schemeClr val="tx1"/>
                          </a:solidFill>
                        </a:rPr>
                        <a:t>88.55%</a:t>
                      </a:r>
                      <a:endParaRPr lang="en-US" sz="1900">
                        <a:solidFill>
                          <a:schemeClr val="tx1"/>
                        </a:solidFill>
                      </a:endParaRPr>
                    </a:p>
                  </a:txBody>
                  <a:tcPr marL="60960" marR="60960" marT="30480" marB="30480"/>
                </a:tc>
                <a:extLst>
                  <a:ext uri="{0D108BD9-81ED-4DB2-BD59-A6C34878D82A}">
                    <a16:rowId xmlns:a16="http://schemas.microsoft.com/office/drawing/2014/main" val="4169205880"/>
                  </a:ext>
                </a:extLst>
              </a:tr>
              <a:tr h="467360">
                <a:tc gridSpan="2">
                  <a:txBody>
                    <a:bodyPr/>
                    <a:lstStyle/>
                    <a:p>
                      <a:pPr algn="ctr"/>
                      <a:r>
                        <a:rPr lang="vi-VN" sz="1300" i="1" dirty="0">
                          <a:solidFill>
                            <a:schemeClr val="tx1"/>
                          </a:solidFill>
                        </a:rPr>
                        <a:t>Trong tính toán, lượng nước được lấy trong 5 ngày liên tục khi nhà máy hoạt động ổn định</a:t>
                      </a:r>
                      <a:r>
                        <a:rPr lang="en" sz="1300" i="1" dirty="0">
                          <a:solidFill>
                            <a:schemeClr val="tx1"/>
                          </a:solidFill>
                        </a:rPr>
                        <a:t>.</a:t>
                      </a:r>
                      <a:endParaRPr lang="en-US" sz="1300" i="1" dirty="0">
                        <a:solidFill>
                          <a:schemeClr val="tx1"/>
                        </a:solidFill>
                      </a:endParaRPr>
                    </a:p>
                  </a:txBody>
                  <a:tcPr marL="60960" marR="60960" marT="30480" marB="30480"/>
                </a:tc>
                <a:tc hMerge="1">
                  <a:txBody>
                    <a:bodyPr/>
                    <a:lstStyle/>
                    <a:p>
                      <a:endParaRPr lang="en-US"/>
                    </a:p>
                  </a:txBody>
                  <a:tcPr/>
                </a:tc>
                <a:extLst>
                  <a:ext uri="{0D108BD9-81ED-4DB2-BD59-A6C34878D82A}">
                    <a16:rowId xmlns:a16="http://schemas.microsoft.com/office/drawing/2014/main" val="3682275882"/>
                  </a:ext>
                </a:extLst>
              </a:tr>
            </a:tbl>
          </a:graphicData>
        </a:graphic>
      </p:graphicFrame>
      <p:sp>
        <p:nvSpPr>
          <p:cNvPr id="11" name="Hộp Văn bản 10">
            <a:extLst>
              <a:ext uri="{FF2B5EF4-FFF2-40B4-BE49-F238E27FC236}">
                <a16:creationId xmlns:a16="http://schemas.microsoft.com/office/drawing/2014/main" id="{6D118B36-E55F-C7B6-159A-119FC0E24281}"/>
              </a:ext>
            </a:extLst>
          </p:cNvPr>
          <p:cNvSpPr txBox="1"/>
          <p:nvPr/>
        </p:nvSpPr>
        <p:spPr>
          <a:xfrm>
            <a:off x="6051591" y="3927366"/>
            <a:ext cx="5691963" cy="2554545"/>
          </a:xfrm>
          <a:prstGeom prst="rect">
            <a:avLst/>
          </a:prstGeom>
          <a:noFill/>
        </p:spPr>
        <p:txBody>
          <a:bodyPr wrap="square">
            <a:spAutoFit/>
          </a:bodyPr>
          <a:lstStyle/>
          <a:p>
            <a:r>
              <a:rPr lang="vi-VN" sz="1600" dirty="0">
                <a:cs typeface="Arial" panose="020B0604020202020204" pitchFamily="34" charset="0"/>
              </a:rPr>
              <a:t>Sử dụng quạt để phân phối dăm gỗ trong lò hơi không hiệu quả</a:t>
            </a:r>
            <a:r>
              <a:rPr lang="en" sz="1600" dirty="0">
                <a:latin typeface="Arial" panose="020B0604020202020204" pitchFamily="34" charset="0"/>
                <a:cs typeface="Arial" panose="020B0604020202020204" pitchFamily="34" charset="0"/>
              </a:rPr>
              <a:t>.</a:t>
            </a:r>
          </a:p>
          <a:p>
            <a:pPr marL="359991" indent="-228594">
              <a:buFont typeface="Wingdings" panose="05000000000000000000" pitchFamily="2" charset="2"/>
              <a:buChar char="à"/>
            </a:pPr>
            <a:r>
              <a:rPr lang="vi-VN" sz="1600" dirty="0">
                <a:cs typeface="Arial" panose="020B0604020202020204" pitchFamily="34" charset="0"/>
              </a:rPr>
              <a:t>Điều này dẫn đến việc trộn không khí và nhiên liệu không hiệu quả.
Hệ số không khí dư thừa tương đối cao dẫn đến thất thoát khí thải tăng lên</a:t>
            </a:r>
            <a:r>
              <a:rPr lang="en" sz="1600" dirty="0">
                <a:latin typeface="Arial" panose="020B0604020202020204" pitchFamily="34" charset="0"/>
                <a:cs typeface="Arial" panose="020B0604020202020204" pitchFamily="34" charset="0"/>
              </a:rPr>
              <a:t>.</a:t>
            </a:r>
          </a:p>
          <a:p>
            <a:pPr marL="359991" indent="-228594">
              <a:buFont typeface="Wingdings" panose="05000000000000000000" pitchFamily="2" charset="2"/>
              <a:buChar char="à"/>
            </a:pPr>
            <a:endParaRPr lang="vi-VN" sz="1600" dirty="0">
              <a:latin typeface="Arial" panose="020B0604020202020204" pitchFamily="34" charset="0"/>
              <a:cs typeface="Arial" panose="020B0604020202020204" pitchFamily="34" charset="0"/>
            </a:endParaRPr>
          </a:p>
          <a:p>
            <a:r>
              <a:rPr lang="vi-VN" sz="1600" dirty="0">
                <a:cs typeface="Arial" panose="020B0604020202020204" pitchFamily="34" charset="0"/>
              </a:rPr>
              <a:t>Nồng độ CO đo được trong khí thải cao (280 ÷ 16.593 ppm) và hàm lượng cacbon chưa cháy trong tro cao</a:t>
            </a:r>
            <a:r>
              <a:rPr lang="en" sz="1600" dirty="0">
                <a:latin typeface="Arial" panose="020B0604020202020204" pitchFamily="34" charset="0"/>
                <a:cs typeface="Arial" panose="020B0604020202020204" pitchFamily="34" charset="0"/>
              </a:rPr>
              <a:t>.</a:t>
            </a:r>
          </a:p>
          <a:p>
            <a:pPr marL="119997"/>
            <a:endParaRPr lang="vi-VN"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267523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B6BB5A-701A-CC10-F48C-0E268E949190}"/>
            </a:ext>
          </a:extLst>
        </p:cNvPr>
        <p:cNvGrpSpPr/>
        <p:nvPr/>
      </p:nvGrpSpPr>
      <p:grpSpPr>
        <a:xfrm>
          <a:off x="0" y="0"/>
          <a:ext cx="0" cy="0"/>
          <a:chOff x="0" y="0"/>
          <a:chExt cx="0" cy="0"/>
        </a:xfrm>
      </p:grpSpPr>
      <p:pic>
        <p:nvPicPr>
          <p:cNvPr id="10" name="Picture 1050402485">
            <a:extLst>
              <a:ext uri="{FF2B5EF4-FFF2-40B4-BE49-F238E27FC236}">
                <a16:creationId xmlns:a16="http://schemas.microsoft.com/office/drawing/2014/main" id="{1F1EB4CD-C30C-DDD6-B8BF-EA98339A2E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4746" y="2430159"/>
            <a:ext cx="8070753" cy="4077645"/>
          </a:xfrm>
          <a:prstGeom prst="rect">
            <a:avLst/>
          </a:prstGeom>
        </p:spPr>
      </p:pic>
      <p:sp>
        <p:nvSpPr>
          <p:cNvPr id="9" name="Hộp Văn bản 8">
            <a:extLst>
              <a:ext uri="{FF2B5EF4-FFF2-40B4-BE49-F238E27FC236}">
                <a16:creationId xmlns:a16="http://schemas.microsoft.com/office/drawing/2014/main" id="{A7B871A3-3113-0AE1-10F4-9F137182040E}"/>
              </a:ext>
            </a:extLst>
          </p:cNvPr>
          <p:cNvSpPr txBox="1"/>
          <p:nvPr/>
        </p:nvSpPr>
        <p:spPr>
          <a:xfrm>
            <a:off x="564745" y="1917198"/>
            <a:ext cx="11023600" cy="589072"/>
          </a:xfrm>
          <a:prstGeom prst="rect">
            <a:avLst/>
          </a:prstGeom>
          <a:solidFill>
            <a:schemeClr val="accent5">
              <a:lumMod val="20000"/>
              <a:lumOff val="80000"/>
            </a:schemeClr>
          </a:solidFill>
        </p:spPr>
        <p:txBody>
          <a:bodyPr wrap="square" rtlCol="0">
            <a:spAutoFit/>
          </a:bodyPr>
          <a:lstStyle/>
          <a:p>
            <a:pPr>
              <a:lnSpc>
                <a:spcPct val="150000"/>
              </a:lnSpc>
            </a:pPr>
            <a:r>
              <a:rPr lang="vi-VN" sz="2400" dirty="0">
                <a:latin typeface="Arial" panose="020B0604020202020204" pitchFamily="34" charset="0"/>
              </a:rPr>
              <a:t>1) CẢI THIỆN HỆ THỐNG HƠI NƯỚC</a:t>
            </a:r>
          </a:p>
        </p:txBody>
      </p:sp>
      <p:sp>
        <p:nvSpPr>
          <p:cNvPr id="5" name="Lưu Đồ: Thay đổi Tiến Trình 4">
            <a:extLst>
              <a:ext uri="{FF2B5EF4-FFF2-40B4-BE49-F238E27FC236}">
                <a16:creationId xmlns:a16="http://schemas.microsoft.com/office/drawing/2014/main" id="{E2072257-8B71-045E-96ED-2E646F4E2C24}"/>
              </a:ext>
            </a:extLst>
          </p:cNvPr>
          <p:cNvSpPr/>
          <p:nvPr/>
        </p:nvSpPr>
        <p:spPr>
          <a:xfrm>
            <a:off x="386945" y="1210799"/>
            <a:ext cx="11023600" cy="751780"/>
          </a:xfrm>
          <a:prstGeom prst="flowChartAlternateProcess">
            <a:avLst/>
          </a:prstGeom>
          <a:ln>
            <a:solidFill>
              <a:schemeClr val="accent5"/>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vi-VN" sz="2667" dirty="0">
                <a:latin typeface="Arial" panose="020B0604020202020204" pitchFamily="34" charset="0"/>
              </a:rPr>
              <a:t>CÁC DỰ ÁN ĐƯỢC ĐỀ XUẤT</a:t>
            </a:r>
            <a:endParaRPr lang="en" sz="2667" dirty="0">
              <a:latin typeface="Arial" panose="020B0604020202020204" pitchFamily="34" charset="0"/>
            </a:endParaRPr>
          </a:p>
        </p:txBody>
      </p:sp>
      <p:sp>
        <p:nvSpPr>
          <p:cNvPr id="6" name="Hình Bầu dục 5">
            <a:extLst>
              <a:ext uri="{FF2B5EF4-FFF2-40B4-BE49-F238E27FC236}">
                <a16:creationId xmlns:a16="http://schemas.microsoft.com/office/drawing/2014/main" id="{905A9C98-58EB-B7D3-FB37-E2DE962B3DC3}"/>
              </a:ext>
            </a:extLst>
          </p:cNvPr>
          <p:cNvSpPr/>
          <p:nvPr/>
        </p:nvSpPr>
        <p:spPr>
          <a:xfrm>
            <a:off x="10800945" y="1096499"/>
            <a:ext cx="1219200" cy="1219200"/>
          </a:xfrm>
          <a:prstGeom prst="ellipse">
            <a:avLst/>
          </a:prstGeom>
          <a:solidFill>
            <a:schemeClr val="accent5"/>
          </a:solidFill>
          <a:ln w="15240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sz="933"/>
          </a:p>
        </p:txBody>
      </p:sp>
      <p:sp>
        <p:nvSpPr>
          <p:cNvPr id="7" name="Hộp Văn bản 6">
            <a:extLst>
              <a:ext uri="{FF2B5EF4-FFF2-40B4-BE49-F238E27FC236}">
                <a16:creationId xmlns:a16="http://schemas.microsoft.com/office/drawing/2014/main" id="{521517BE-2939-546C-9B49-72A892390D76}"/>
              </a:ext>
            </a:extLst>
          </p:cNvPr>
          <p:cNvSpPr txBox="1"/>
          <p:nvPr/>
        </p:nvSpPr>
        <p:spPr>
          <a:xfrm>
            <a:off x="11108528" y="1449617"/>
            <a:ext cx="711200" cy="543675"/>
          </a:xfrm>
          <a:prstGeom prst="rect">
            <a:avLst/>
          </a:prstGeom>
          <a:noFill/>
        </p:spPr>
        <p:txBody>
          <a:bodyPr wrap="square" rtlCol="0">
            <a:spAutoFit/>
          </a:bodyPr>
          <a:lstStyle/>
          <a:p>
            <a:r>
              <a:rPr lang="en" sz="2933" dirty="0">
                <a:solidFill>
                  <a:schemeClr val="bg1"/>
                </a:solidFill>
                <a:latin typeface="Arial" panose="020B0604020202020204" pitchFamily="34" charset="0"/>
              </a:rPr>
              <a:t>03</a:t>
            </a:r>
            <a:endParaRPr lang="en-US" sz="2933" dirty="0">
              <a:solidFill>
                <a:schemeClr val="bg1"/>
              </a:solidFill>
              <a:latin typeface="Arial" panose="020B0604020202020204" pitchFamily="34" charset="0"/>
            </a:endParaRPr>
          </a:p>
        </p:txBody>
      </p:sp>
      <p:sp>
        <p:nvSpPr>
          <p:cNvPr id="14" name="Hộp chú thích: Đường 13">
            <a:extLst>
              <a:ext uri="{FF2B5EF4-FFF2-40B4-BE49-F238E27FC236}">
                <a16:creationId xmlns:a16="http://schemas.microsoft.com/office/drawing/2014/main" id="{AE3063A3-67CA-9EF1-9936-980E883F3A05}"/>
              </a:ext>
            </a:extLst>
          </p:cNvPr>
          <p:cNvSpPr/>
          <p:nvPr/>
        </p:nvSpPr>
        <p:spPr>
          <a:xfrm rot="5400000">
            <a:off x="3450169" y="4378436"/>
            <a:ext cx="1290352" cy="1727200"/>
          </a:xfrm>
          <a:prstGeom prst="borderCallout1">
            <a:avLst>
              <a:gd name="adj1" fmla="val 1199"/>
              <a:gd name="adj2" fmla="val 52420"/>
              <a:gd name="adj3" fmla="val -221720"/>
              <a:gd name="adj4" fmla="val 42795"/>
            </a:avLst>
          </a:prstGeom>
          <a:noFill/>
          <a:ln w="44450">
            <a:solidFill>
              <a:schemeClr val="accent5"/>
            </a:solidFill>
            <a:prstDash val="dash"/>
            <a:headEnd type="triangle"/>
            <a:tailEnd type="none"/>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933"/>
          </a:p>
        </p:txBody>
      </p:sp>
      <p:graphicFrame>
        <p:nvGraphicFramePr>
          <p:cNvPr id="17" name="Bảng 16">
            <a:extLst>
              <a:ext uri="{FF2B5EF4-FFF2-40B4-BE49-F238E27FC236}">
                <a16:creationId xmlns:a16="http://schemas.microsoft.com/office/drawing/2014/main" id="{5475E174-4C65-0E88-7A3B-DA94BC936042}"/>
              </a:ext>
            </a:extLst>
          </p:cNvPr>
          <p:cNvGraphicFramePr>
            <a:graphicFrameLocks noGrp="1"/>
          </p:cNvGraphicFramePr>
          <p:nvPr>
            <p:extLst>
              <p:ext uri="{D42A27DB-BD31-4B8C-83A1-F6EECF244321}">
                <p14:modId xmlns:p14="http://schemas.microsoft.com/office/powerpoint/2010/main" val="1254072283"/>
              </p:ext>
            </p:extLst>
          </p:nvPr>
        </p:nvGraphicFramePr>
        <p:xfrm>
          <a:off x="8718145" y="2493887"/>
          <a:ext cx="3099163" cy="4400534"/>
        </p:xfrm>
        <a:graphic>
          <a:graphicData uri="http://schemas.openxmlformats.org/drawingml/2006/table">
            <a:tbl>
              <a:tblPr firstRow="1" bandRow="1">
                <a:tableStyleId>{7DF18680-E054-41AD-8BC1-D1AEF772440D}</a:tableStyleId>
              </a:tblPr>
              <a:tblGrid>
                <a:gridCol w="3099163">
                  <a:extLst>
                    <a:ext uri="{9D8B030D-6E8A-4147-A177-3AD203B41FA5}">
                      <a16:colId xmlns:a16="http://schemas.microsoft.com/office/drawing/2014/main" val="257370344"/>
                    </a:ext>
                  </a:extLst>
                </a:gridCol>
              </a:tblGrid>
              <a:tr h="88524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Arial" panose="020B0604020202020204" pitchFamily="34" charset="0"/>
                          <a:cs typeface="Arial" panose="020B0604020202020204" pitchFamily="34" charset="0"/>
                        </a:rPr>
                        <a:t>LẮP </a:t>
                      </a:r>
                      <a:r>
                        <a:rPr lang="vi-VN" sz="1600" dirty="0">
                          <a:solidFill>
                            <a:schemeClr val="tx1"/>
                          </a:solidFill>
                          <a:latin typeface="Arial" panose="020B0604020202020204" pitchFamily="34" charset="0"/>
                          <a:cs typeface="Arial" panose="020B0604020202020204" pitchFamily="34" charset="0"/>
                        </a:rPr>
                        <a:t>BÌNH BỐC HƠI (FLASH TANK) </a:t>
                      </a:r>
                      <a:r>
                        <a:rPr lang="en-US" sz="1600" dirty="0">
                          <a:solidFill>
                            <a:schemeClr val="tx1"/>
                          </a:solidFill>
                          <a:latin typeface="Arial" panose="020B0604020202020204" pitchFamily="34" charset="0"/>
                          <a:cs typeface="Arial" panose="020B0604020202020204" pitchFamily="34" charset="0"/>
                        </a:rPr>
                        <a:t>ĐỂ HOẠT ĐỘNG Ở ÁP SUẤT KHOẢNG 1 - 3 BAR</a:t>
                      </a:r>
                      <a:endParaRPr lang="vi-VN" sz="1600" dirty="0">
                        <a:solidFill>
                          <a:schemeClr val="tx1"/>
                        </a:solidFill>
                        <a:latin typeface="Arial" panose="020B0604020202020204" pitchFamily="34" charset="0"/>
                        <a:cs typeface="Arial" panose="020B0604020202020204" pitchFamily="34" charset="0"/>
                      </a:endParaRPr>
                    </a:p>
                  </a:txBody>
                  <a:tcPr marL="60960" marR="60960" marT="30480" marB="30480"/>
                </a:tc>
                <a:extLst>
                  <a:ext uri="{0D108BD9-81ED-4DB2-BD59-A6C34878D82A}">
                    <a16:rowId xmlns:a16="http://schemas.microsoft.com/office/drawing/2014/main" val="1143214839"/>
                  </a:ext>
                </a:extLst>
              </a:tr>
              <a:tr h="1160649">
                <a:tc>
                  <a:txBody>
                    <a:bodyPr/>
                    <a:lstStyle/>
                    <a:p>
                      <a:r>
                        <a:rPr lang="vi-VN" sz="1900" dirty="0">
                          <a:solidFill>
                            <a:schemeClr val="tx1"/>
                          </a:solidFill>
                          <a:latin typeface="+mn-lt"/>
                          <a:cs typeface="Arial" panose="020B0604020202020204" pitchFamily="34" charset="0"/>
                        </a:rPr>
                        <a:t>Tận dụng nhiệt từ nước ngưng tụ: P = 10 – 12 bar; T = 189 °C để cung cấp cho dây chuyền công nghệ</a:t>
                      </a:r>
                      <a:endParaRPr lang="en-US" sz="1900" dirty="0">
                        <a:solidFill>
                          <a:schemeClr val="tx1"/>
                        </a:solidFill>
                        <a:latin typeface="Arial" panose="020B0604020202020204" pitchFamily="34" charset="0"/>
                        <a:cs typeface="Arial" panose="020B0604020202020204" pitchFamily="34" charset="0"/>
                      </a:endParaRPr>
                    </a:p>
                  </a:txBody>
                  <a:tcPr marL="60960" marR="60960" marT="30480" marB="30480"/>
                </a:tc>
                <a:extLst>
                  <a:ext uri="{0D108BD9-81ED-4DB2-BD59-A6C34878D82A}">
                    <a16:rowId xmlns:a16="http://schemas.microsoft.com/office/drawing/2014/main" val="2593473698"/>
                  </a:ext>
                </a:extLst>
              </a:tr>
              <a:tr h="787333">
                <a:tc>
                  <a:txBody>
                    <a:bodyPr/>
                    <a:lstStyle/>
                    <a:p>
                      <a:r>
                        <a:rPr lang="vi-VN" sz="1900" dirty="0">
                          <a:solidFill>
                            <a:schemeClr val="tx1"/>
                          </a:solidFill>
                          <a:latin typeface="+mn-lt"/>
                          <a:cs typeface="Arial" panose="020B0604020202020204" pitchFamily="34" charset="0"/>
                        </a:rPr>
                        <a:t>Thu hồi hơi nước thoát ra từ quá trình xả nồi hấp</a:t>
                      </a:r>
                      <a:endParaRPr lang="en-US" sz="1900" dirty="0">
                        <a:solidFill>
                          <a:schemeClr val="tx1"/>
                        </a:solidFill>
                        <a:latin typeface="Arial" panose="020B0604020202020204" pitchFamily="34" charset="0"/>
                        <a:cs typeface="Arial" panose="020B0604020202020204" pitchFamily="34" charset="0"/>
                      </a:endParaRPr>
                    </a:p>
                  </a:txBody>
                  <a:tcPr marL="60960" marR="60960" marT="30480" marB="30480"/>
                </a:tc>
                <a:extLst>
                  <a:ext uri="{0D108BD9-81ED-4DB2-BD59-A6C34878D82A}">
                    <a16:rowId xmlns:a16="http://schemas.microsoft.com/office/drawing/2014/main" val="190878041"/>
                  </a:ext>
                </a:extLst>
              </a:tr>
              <a:tr h="1436057">
                <a:tc>
                  <a:txBody>
                    <a:bodyPr/>
                    <a:lstStyle/>
                    <a:p>
                      <a:r>
                        <a:rPr lang="vi-VN" sz="1900" dirty="0">
                          <a:solidFill>
                            <a:schemeClr val="tx1"/>
                          </a:solidFill>
                          <a:latin typeface="+mn-lt"/>
                          <a:cs typeface="Arial" panose="020B0604020202020204" pitchFamily="34" charset="0"/>
                        </a:rPr>
                        <a:t>Đun nóng nước trước khi cung cấp cho lò hơi thông qua bộ trao đổi nhiệt được lắp đặt bên trong bộ định vị.</a:t>
                      </a:r>
                      <a:endParaRPr lang="en-US" sz="1900" dirty="0">
                        <a:solidFill>
                          <a:schemeClr val="tx1"/>
                        </a:solidFill>
                        <a:latin typeface="Arial" panose="020B0604020202020204" pitchFamily="34" charset="0"/>
                        <a:cs typeface="Arial" panose="020B0604020202020204" pitchFamily="34" charset="0"/>
                      </a:endParaRPr>
                    </a:p>
                  </a:txBody>
                  <a:tcPr marL="60960" marR="60960" marT="30480" marB="30480"/>
                </a:tc>
                <a:extLst>
                  <a:ext uri="{0D108BD9-81ED-4DB2-BD59-A6C34878D82A}">
                    <a16:rowId xmlns:a16="http://schemas.microsoft.com/office/drawing/2014/main" val="2978361314"/>
                  </a:ext>
                </a:extLst>
              </a:tr>
            </a:tbl>
          </a:graphicData>
        </a:graphic>
      </p:graphicFrame>
    </p:spTree>
    <p:extLst>
      <p:ext uri="{BB962C8B-B14F-4D97-AF65-F5344CB8AC3E}">
        <p14:creationId xmlns:p14="http://schemas.microsoft.com/office/powerpoint/2010/main" val="25149085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746B62-1C19-0B43-6473-D23CF1AD3848}"/>
            </a:ext>
          </a:extLst>
        </p:cNvPr>
        <p:cNvGrpSpPr/>
        <p:nvPr/>
      </p:nvGrpSpPr>
      <p:grpSpPr>
        <a:xfrm>
          <a:off x="0" y="0"/>
          <a:ext cx="0" cy="0"/>
          <a:chOff x="0" y="0"/>
          <a:chExt cx="0" cy="0"/>
        </a:xfrm>
      </p:grpSpPr>
      <p:pic>
        <p:nvPicPr>
          <p:cNvPr id="10" name="Picture 1050402485">
            <a:extLst>
              <a:ext uri="{FF2B5EF4-FFF2-40B4-BE49-F238E27FC236}">
                <a16:creationId xmlns:a16="http://schemas.microsoft.com/office/drawing/2014/main" id="{AE367248-CCC4-0F57-7885-419297154BA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4201" y="2533595"/>
            <a:ext cx="7988905" cy="3983937"/>
          </a:xfrm>
          <a:prstGeom prst="rect">
            <a:avLst/>
          </a:prstGeom>
        </p:spPr>
      </p:pic>
      <p:sp>
        <p:nvSpPr>
          <p:cNvPr id="3" name="Freeform 24">
            <a:extLst>
              <a:ext uri="{FF2B5EF4-FFF2-40B4-BE49-F238E27FC236}">
                <a16:creationId xmlns:a16="http://schemas.microsoft.com/office/drawing/2014/main" id="{B2DDE0CB-65C1-E08C-129C-D5D806C36FBC}"/>
              </a:ext>
            </a:extLst>
          </p:cNvPr>
          <p:cNvSpPr/>
          <p:nvPr/>
        </p:nvSpPr>
        <p:spPr>
          <a:xfrm>
            <a:off x="903601" y="7342635"/>
            <a:ext cx="276532" cy="139304"/>
          </a:xfrm>
          <a:custGeom>
            <a:avLst/>
            <a:gdLst/>
            <a:ahLst/>
            <a:cxnLst/>
            <a:rect l="l" t="t" r="r" b="b"/>
            <a:pathLst>
              <a:path w="553064" h="278606">
                <a:moveTo>
                  <a:pt x="0" y="0"/>
                </a:moveTo>
                <a:lnTo>
                  <a:pt x="553064" y="0"/>
                </a:lnTo>
                <a:lnTo>
                  <a:pt x="553064" y="278606"/>
                </a:lnTo>
                <a:lnTo>
                  <a:pt x="0" y="27860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vi-VN" sz="933"/>
          </a:p>
        </p:txBody>
      </p:sp>
      <p:sp>
        <p:nvSpPr>
          <p:cNvPr id="9" name="Hộp Văn bản 8">
            <a:extLst>
              <a:ext uri="{FF2B5EF4-FFF2-40B4-BE49-F238E27FC236}">
                <a16:creationId xmlns:a16="http://schemas.microsoft.com/office/drawing/2014/main" id="{FC037A9E-F840-4265-14E9-CA298AA33069}"/>
              </a:ext>
            </a:extLst>
          </p:cNvPr>
          <p:cNvSpPr txBox="1"/>
          <p:nvPr/>
        </p:nvSpPr>
        <p:spPr>
          <a:xfrm>
            <a:off x="584200" y="1907470"/>
            <a:ext cx="11023600" cy="589072"/>
          </a:xfrm>
          <a:prstGeom prst="rect">
            <a:avLst/>
          </a:prstGeom>
          <a:solidFill>
            <a:schemeClr val="accent5">
              <a:lumMod val="20000"/>
              <a:lumOff val="80000"/>
            </a:schemeClr>
          </a:solidFill>
        </p:spPr>
        <p:txBody>
          <a:bodyPr wrap="square" rtlCol="0">
            <a:spAutoFit/>
          </a:bodyPr>
          <a:lstStyle/>
          <a:p>
            <a:pPr>
              <a:lnSpc>
                <a:spcPct val="150000"/>
              </a:lnSpc>
            </a:pPr>
            <a:r>
              <a:rPr lang="vi-VN" sz="2400" dirty="0">
                <a:latin typeface="Arial" panose="020B0604020202020204" pitchFamily="34" charset="0"/>
              </a:rPr>
              <a:t>1) CẢI THIỆN HỆ THỐNG HƠI NƯỚC</a:t>
            </a:r>
          </a:p>
        </p:txBody>
      </p:sp>
      <p:sp>
        <p:nvSpPr>
          <p:cNvPr id="5" name="Lưu Đồ: Thay đổi Tiến Trình 4">
            <a:extLst>
              <a:ext uri="{FF2B5EF4-FFF2-40B4-BE49-F238E27FC236}">
                <a16:creationId xmlns:a16="http://schemas.microsoft.com/office/drawing/2014/main" id="{64BFD7B7-AD17-CB87-D31C-E3C0B5F9A9B0}"/>
              </a:ext>
            </a:extLst>
          </p:cNvPr>
          <p:cNvSpPr/>
          <p:nvPr/>
        </p:nvSpPr>
        <p:spPr>
          <a:xfrm>
            <a:off x="406400" y="1201071"/>
            <a:ext cx="11023600" cy="751780"/>
          </a:xfrm>
          <a:prstGeom prst="flowChartAlternateProcess">
            <a:avLst/>
          </a:prstGeom>
          <a:ln>
            <a:solidFill>
              <a:schemeClr val="accent5"/>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vi-VN" sz="2667" dirty="0">
                <a:latin typeface="Arial" panose="020B0604020202020204" pitchFamily="34" charset="0"/>
              </a:rPr>
              <a:t>CÁC DỰ ÁN ĐƯỢC ĐỀ XUẤT</a:t>
            </a:r>
            <a:endParaRPr lang="en" sz="2667" dirty="0">
              <a:latin typeface="Arial" panose="020B0604020202020204" pitchFamily="34" charset="0"/>
            </a:endParaRPr>
          </a:p>
        </p:txBody>
      </p:sp>
      <p:sp>
        <p:nvSpPr>
          <p:cNvPr id="6" name="Hình Bầu dục 5">
            <a:extLst>
              <a:ext uri="{FF2B5EF4-FFF2-40B4-BE49-F238E27FC236}">
                <a16:creationId xmlns:a16="http://schemas.microsoft.com/office/drawing/2014/main" id="{D80C79D8-097B-98D2-1746-78BB65C6FD12}"/>
              </a:ext>
            </a:extLst>
          </p:cNvPr>
          <p:cNvSpPr/>
          <p:nvPr/>
        </p:nvSpPr>
        <p:spPr>
          <a:xfrm>
            <a:off x="10820400" y="1086771"/>
            <a:ext cx="1219200" cy="1219200"/>
          </a:xfrm>
          <a:prstGeom prst="ellipse">
            <a:avLst/>
          </a:prstGeom>
          <a:solidFill>
            <a:schemeClr val="accent5"/>
          </a:solidFill>
          <a:ln w="15240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sz="933"/>
          </a:p>
        </p:txBody>
      </p:sp>
      <p:sp>
        <p:nvSpPr>
          <p:cNvPr id="7" name="Hộp Văn bản 6">
            <a:extLst>
              <a:ext uri="{FF2B5EF4-FFF2-40B4-BE49-F238E27FC236}">
                <a16:creationId xmlns:a16="http://schemas.microsoft.com/office/drawing/2014/main" id="{4A323D92-0DAF-829E-73C4-571B21B264B6}"/>
              </a:ext>
            </a:extLst>
          </p:cNvPr>
          <p:cNvSpPr txBox="1"/>
          <p:nvPr/>
        </p:nvSpPr>
        <p:spPr>
          <a:xfrm>
            <a:off x="11127983" y="1439889"/>
            <a:ext cx="711200" cy="543675"/>
          </a:xfrm>
          <a:prstGeom prst="rect">
            <a:avLst/>
          </a:prstGeom>
          <a:noFill/>
        </p:spPr>
        <p:txBody>
          <a:bodyPr wrap="square" rtlCol="0">
            <a:spAutoFit/>
          </a:bodyPr>
          <a:lstStyle/>
          <a:p>
            <a:r>
              <a:rPr lang="en" sz="2933" dirty="0">
                <a:solidFill>
                  <a:schemeClr val="bg1"/>
                </a:solidFill>
                <a:latin typeface="Arial" panose="020B0604020202020204" pitchFamily="34" charset="0"/>
              </a:rPr>
              <a:t>03</a:t>
            </a:r>
            <a:endParaRPr lang="en-US" sz="2933" dirty="0">
              <a:solidFill>
                <a:schemeClr val="bg1"/>
              </a:solidFill>
              <a:latin typeface="Arial" panose="020B0604020202020204" pitchFamily="34" charset="0"/>
            </a:endParaRPr>
          </a:p>
        </p:txBody>
      </p:sp>
      <p:sp>
        <p:nvSpPr>
          <p:cNvPr id="18" name="Hộp chú thích: Đường 17">
            <a:extLst>
              <a:ext uri="{FF2B5EF4-FFF2-40B4-BE49-F238E27FC236}">
                <a16:creationId xmlns:a16="http://schemas.microsoft.com/office/drawing/2014/main" id="{0CC3F1AF-9B25-4D03-4ABF-7C12426409C0}"/>
              </a:ext>
            </a:extLst>
          </p:cNvPr>
          <p:cNvSpPr/>
          <p:nvPr/>
        </p:nvSpPr>
        <p:spPr>
          <a:xfrm rot="5400000">
            <a:off x="3091731" y="5503501"/>
            <a:ext cx="922492" cy="1651000"/>
          </a:xfrm>
          <a:prstGeom prst="borderCallout1">
            <a:avLst>
              <a:gd name="adj1" fmla="val 1319"/>
              <a:gd name="adj2" fmla="val 53691"/>
              <a:gd name="adj3" fmla="val -278705"/>
              <a:gd name="adj4" fmla="val -115932"/>
            </a:avLst>
          </a:prstGeom>
          <a:noFill/>
          <a:ln w="44450">
            <a:solidFill>
              <a:schemeClr val="accent5"/>
            </a:solidFill>
            <a:prstDash val="dash"/>
            <a:headEnd type="triangle"/>
            <a:tailEnd type="none"/>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933"/>
          </a:p>
        </p:txBody>
      </p:sp>
      <p:graphicFrame>
        <p:nvGraphicFramePr>
          <p:cNvPr id="19" name="Bảng 18">
            <a:extLst>
              <a:ext uri="{FF2B5EF4-FFF2-40B4-BE49-F238E27FC236}">
                <a16:creationId xmlns:a16="http://schemas.microsoft.com/office/drawing/2014/main" id="{79AA472D-5548-1D3C-E7DE-1554871C0450}"/>
              </a:ext>
            </a:extLst>
          </p:cNvPr>
          <p:cNvGraphicFramePr>
            <a:graphicFrameLocks noGrp="1"/>
          </p:cNvGraphicFramePr>
          <p:nvPr>
            <p:extLst>
              <p:ext uri="{D42A27DB-BD31-4B8C-83A1-F6EECF244321}">
                <p14:modId xmlns:p14="http://schemas.microsoft.com/office/powerpoint/2010/main" val="938907191"/>
              </p:ext>
            </p:extLst>
          </p:nvPr>
        </p:nvGraphicFramePr>
        <p:xfrm>
          <a:off x="8740019" y="2820823"/>
          <a:ext cx="3099164" cy="3508178"/>
        </p:xfrm>
        <a:graphic>
          <a:graphicData uri="http://schemas.openxmlformats.org/drawingml/2006/table">
            <a:tbl>
              <a:tblPr firstRow="1" bandRow="1">
                <a:tableStyleId>{7DF18680-E054-41AD-8BC1-D1AEF772440D}</a:tableStyleId>
              </a:tblPr>
              <a:tblGrid>
                <a:gridCol w="3099164">
                  <a:extLst>
                    <a:ext uri="{9D8B030D-6E8A-4147-A177-3AD203B41FA5}">
                      <a16:colId xmlns:a16="http://schemas.microsoft.com/office/drawing/2014/main" val="263268953"/>
                    </a:ext>
                  </a:extLst>
                </a:gridCol>
              </a:tblGrid>
              <a:tr h="83968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ysClr val="windowText" lastClr="000000"/>
                          </a:solidFill>
                          <a:latin typeface="Arial" panose="020B0604020202020204" pitchFamily="34" charset="0"/>
                          <a:cs typeface="Arial" panose="020B0604020202020204" pitchFamily="34" charset="0"/>
                        </a:rPr>
                        <a:t>Lắp đặt thiết bị khử khí hoạt động ở áp suất 0.1 </a:t>
                      </a:r>
                      <a:r>
                        <a:rPr lang="en-US" sz="1600" dirty="0" err="1">
                          <a:solidFill>
                            <a:sysClr val="windowText" lastClr="000000"/>
                          </a:solidFill>
                          <a:latin typeface="Arial" panose="020B0604020202020204" pitchFamily="34" charset="0"/>
                          <a:cs typeface="Arial" panose="020B0604020202020204" pitchFamily="34" charset="0"/>
                        </a:rPr>
                        <a:t>barg</a:t>
                      </a:r>
                      <a:endParaRPr lang="en-US" sz="1600" dirty="0">
                        <a:solidFill>
                          <a:sysClr val="windowText" lastClr="000000"/>
                        </a:solidFill>
                        <a:latin typeface="Arial" panose="020B0604020202020204" pitchFamily="34" charset="0"/>
                        <a:cs typeface="Arial" panose="020B0604020202020204" pitchFamily="34" charset="0"/>
                      </a:endParaRPr>
                    </a:p>
                  </a:txBody>
                  <a:tcPr marL="60960" marR="60960" marT="30480" marB="30480">
                    <a:solidFill>
                      <a:schemeClr val="accent5">
                        <a:lumMod val="60000"/>
                        <a:lumOff val="40000"/>
                      </a:schemeClr>
                    </a:solidFill>
                  </a:tcPr>
                </a:tc>
                <a:extLst>
                  <a:ext uri="{0D108BD9-81ED-4DB2-BD59-A6C34878D82A}">
                    <a16:rowId xmlns:a16="http://schemas.microsoft.com/office/drawing/2014/main" val="813457746"/>
                  </a:ext>
                </a:extLst>
              </a:tr>
              <a:tr h="792480">
                <a:tc>
                  <a:txBody>
                    <a:bodyPr/>
                    <a:lstStyle/>
                    <a:p>
                      <a:r>
                        <a:rPr lang="vi-VN" sz="1600" dirty="0">
                          <a:solidFill>
                            <a:sysClr val="windowText" lastClr="000000"/>
                          </a:solidFill>
                          <a:latin typeface="+mn-lt"/>
                          <a:cs typeface="Arial" panose="020B0604020202020204" pitchFamily="34" charset="0"/>
                        </a:rPr>
                        <a:t>Khử khí nước cấp và tăng nhiệt độ nước cấp cho lò hơi</a:t>
                      </a:r>
                      <a:endParaRPr lang="en-US" sz="1600" dirty="0">
                        <a:solidFill>
                          <a:sysClr val="windowText" lastClr="000000"/>
                        </a:solidFill>
                        <a:latin typeface="Arial" panose="020B0604020202020204" pitchFamily="34" charset="0"/>
                        <a:cs typeface="Arial" panose="020B0604020202020204" pitchFamily="34" charset="0"/>
                      </a:endParaRPr>
                    </a:p>
                  </a:txBody>
                  <a:tcPr marL="60960" marR="60960" marT="30480" marB="30480"/>
                </a:tc>
                <a:extLst>
                  <a:ext uri="{0D108BD9-81ED-4DB2-BD59-A6C34878D82A}">
                    <a16:rowId xmlns:a16="http://schemas.microsoft.com/office/drawing/2014/main" val="2467601524"/>
                  </a:ext>
                </a:extLst>
              </a:tr>
              <a:tr h="1036320">
                <a:tc>
                  <a:txBody>
                    <a:bodyPr/>
                    <a:lstStyle/>
                    <a:p>
                      <a:r>
                        <a:rPr lang="vi-VN" sz="1600" dirty="0">
                          <a:solidFill>
                            <a:sysClr val="windowText" lastClr="000000"/>
                          </a:solidFill>
                          <a:latin typeface="+mn-lt"/>
                          <a:cs typeface="Arial" panose="020B0604020202020204" pitchFamily="34" charset="0"/>
                        </a:rPr>
                        <a:t>Sử dụng hơi nước được tạo ra từ bể flash và từ khí thải của nồi hấp để tăng nhiệt độ nước cấp</a:t>
                      </a:r>
                      <a:endParaRPr lang="en-US" sz="1600" dirty="0">
                        <a:solidFill>
                          <a:sysClr val="windowText" lastClr="000000"/>
                        </a:solidFill>
                        <a:latin typeface="Arial" panose="020B0604020202020204" pitchFamily="34" charset="0"/>
                        <a:cs typeface="Arial" panose="020B0604020202020204" pitchFamily="34" charset="0"/>
                      </a:endParaRPr>
                    </a:p>
                  </a:txBody>
                  <a:tcPr marL="60960" marR="60960" marT="30480" marB="30480"/>
                </a:tc>
                <a:extLst>
                  <a:ext uri="{0D108BD9-81ED-4DB2-BD59-A6C34878D82A}">
                    <a16:rowId xmlns:a16="http://schemas.microsoft.com/office/drawing/2014/main" val="595663092"/>
                  </a:ext>
                </a:extLst>
              </a:tr>
              <a:tr h="839689">
                <a:tc>
                  <a:txBody>
                    <a:bodyPr/>
                    <a:lstStyle/>
                    <a:p>
                      <a:r>
                        <a:rPr lang="vi-VN" sz="1600" dirty="0">
                          <a:solidFill>
                            <a:sysClr val="windowText" lastClr="000000"/>
                          </a:solidFill>
                          <a:latin typeface="+mn-lt"/>
                          <a:cs typeface="Arial" panose="020B0604020202020204" pitchFamily="34" charset="0"/>
                        </a:rPr>
                        <a:t>Cần có đường ống hơi từ lò hơi để duy trì nhiệt độ và áp suất trong thiết bị khử khí.</a:t>
                      </a:r>
                      <a:endParaRPr lang="en-US" sz="1600" dirty="0">
                        <a:solidFill>
                          <a:sysClr val="windowText" lastClr="000000"/>
                        </a:solidFill>
                        <a:latin typeface="Arial" panose="020B0604020202020204" pitchFamily="34" charset="0"/>
                        <a:cs typeface="Arial" panose="020B0604020202020204" pitchFamily="34" charset="0"/>
                      </a:endParaRPr>
                    </a:p>
                  </a:txBody>
                  <a:tcPr marL="60960" marR="60960" marT="30480" marB="30480"/>
                </a:tc>
                <a:extLst>
                  <a:ext uri="{0D108BD9-81ED-4DB2-BD59-A6C34878D82A}">
                    <a16:rowId xmlns:a16="http://schemas.microsoft.com/office/drawing/2014/main" val="4015608707"/>
                  </a:ext>
                </a:extLst>
              </a:tr>
            </a:tbl>
          </a:graphicData>
        </a:graphic>
      </p:graphicFrame>
    </p:spTree>
    <p:extLst>
      <p:ext uri="{BB962C8B-B14F-4D97-AF65-F5344CB8AC3E}">
        <p14:creationId xmlns:p14="http://schemas.microsoft.com/office/powerpoint/2010/main" val="31122360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02AB26-C163-8EBD-CA4F-DFD1419B80CA}"/>
            </a:ext>
          </a:extLst>
        </p:cNvPr>
        <p:cNvGrpSpPr/>
        <p:nvPr/>
      </p:nvGrpSpPr>
      <p:grpSpPr>
        <a:xfrm>
          <a:off x="0" y="0"/>
          <a:ext cx="0" cy="0"/>
          <a:chOff x="0" y="0"/>
          <a:chExt cx="0" cy="0"/>
        </a:xfrm>
      </p:grpSpPr>
      <p:sp>
        <p:nvSpPr>
          <p:cNvPr id="9" name="Hộp Văn bản 8">
            <a:extLst>
              <a:ext uri="{FF2B5EF4-FFF2-40B4-BE49-F238E27FC236}">
                <a16:creationId xmlns:a16="http://schemas.microsoft.com/office/drawing/2014/main" id="{62B45141-C7BD-1B39-C4CC-0E38EADA233B}"/>
              </a:ext>
            </a:extLst>
          </p:cNvPr>
          <p:cNvSpPr txBox="1"/>
          <p:nvPr/>
        </p:nvSpPr>
        <p:spPr>
          <a:xfrm>
            <a:off x="564744" y="1936653"/>
            <a:ext cx="11023600" cy="589072"/>
          </a:xfrm>
          <a:prstGeom prst="rect">
            <a:avLst/>
          </a:prstGeom>
          <a:solidFill>
            <a:schemeClr val="accent5">
              <a:lumMod val="20000"/>
              <a:lumOff val="80000"/>
            </a:schemeClr>
          </a:solidFill>
        </p:spPr>
        <p:txBody>
          <a:bodyPr wrap="square" rtlCol="0">
            <a:spAutoFit/>
          </a:bodyPr>
          <a:lstStyle/>
          <a:p>
            <a:pPr>
              <a:lnSpc>
                <a:spcPct val="150000"/>
              </a:lnSpc>
            </a:pPr>
            <a:r>
              <a:rPr lang="vi-VN" sz="2400" dirty="0">
                <a:latin typeface="Arial" panose="020B0604020202020204" pitchFamily="34" charset="0"/>
              </a:rPr>
              <a:t>1) CẢI THIỆN HỆ THỐNG HƠI NƯỚC</a:t>
            </a:r>
          </a:p>
        </p:txBody>
      </p:sp>
      <p:sp>
        <p:nvSpPr>
          <p:cNvPr id="5" name="Lưu Đồ: Thay đổi Tiến Trình 4">
            <a:extLst>
              <a:ext uri="{FF2B5EF4-FFF2-40B4-BE49-F238E27FC236}">
                <a16:creationId xmlns:a16="http://schemas.microsoft.com/office/drawing/2014/main" id="{420F925B-DF58-57A2-91C7-1394AE9DA6EF}"/>
              </a:ext>
            </a:extLst>
          </p:cNvPr>
          <p:cNvSpPr/>
          <p:nvPr/>
        </p:nvSpPr>
        <p:spPr>
          <a:xfrm>
            <a:off x="386944" y="1230254"/>
            <a:ext cx="11023600" cy="751780"/>
          </a:xfrm>
          <a:prstGeom prst="flowChartAlternateProcess">
            <a:avLst/>
          </a:prstGeom>
          <a:ln>
            <a:solidFill>
              <a:schemeClr val="accent5"/>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vi-VN" sz="2667" dirty="0">
                <a:latin typeface="Arial" panose="020B0604020202020204" pitchFamily="34" charset="0"/>
              </a:rPr>
              <a:t>CÁC DỰ ÁN ĐƯỢC ĐỀ XUẤT</a:t>
            </a:r>
            <a:endParaRPr lang="en" sz="2667" dirty="0">
              <a:latin typeface="Arial" panose="020B0604020202020204" pitchFamily="34" charset="0"/>
            </a:endParaRPr>
          </a:p>
        </p:txBody>
      </p:sp>
      <p:sp>
        <p:nvSpPr>
          <p:cNvPr id="6" name="Hình Bầu dục 5">
            <a:extLst>
              <a:ext uri="{FF2B5EF4-FFF2-40B4-BE49-F238E27FC236}">
                <a16:creationId xmlns:a16="http://schemas.microsoft.com/office/drawing/2014/main" id="{FA9E78E9-919F-5F99-8CD8-CD31FE228CF5}"/>
              </a:ext>
            </a:extLst>
          </p:cNvPr>
          <p:cNvSpPr/>
          <p:nvPr/>
        </p:nvSpPr>
        <p:spPr>
          <a:xfrm>
            <a:off x="10800944" y="1115954"/>
            <a:ext cx="1219200" cy="1219200"/>
          </a:xfrm>
          <a:prstGeom prst="ellipse">
            <a:avLst/>
          </a:prstGeom>
          <a:solidFill>
            <a:schemeClr val="accent5"/>
          </a:solidFill>
          <a:ln w="15240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sz="933"/>
          </a:p>
        </p:txBody>
      </p:sp>
      <p:sp>
        <p:nvSpPr>
          <p:cNvPr id="7" name="Hộp Văn bản 6">
            <a:extLst>
              <a:ext uri="{FF2B5EF4-FFF2-40B4-BE49-F238E27FC236}">
                <a16:creationId xmlns:a16="http://schemas.microsoft.com/office/drawing/2014/main" id="{09BC526E-8450-E07E-C5B1-8CF9B275B26C}"/>
              </a:ext>
            </a:extLst>
          </p:cNvPr>
          <p:cNvSpPr txBox="1"/>
          <p:nvPr/>
        </p:nvSpPr>
        <p:spPr>
          <a:xfrm>
            <a:off x="11108527" y="1469072"/>
            <a:ext cx="711200" cy="543675"/>
          </a:xfrm>
          <a:prstGeom prst="rect">
            <a:avLst/>
          </a:prstGeom>
          <a:noFill/>
        </p:spPr>
        <p:txBody>
          <a:bodyPr wrap="square" rtlCol="0">
            <a:spAutoFit/>
          </a:bodyPr>
          <a:lstStyle/>
          <a:p>
            <a:r>
              <a:rPr lang="en" sz="2933" dirty="0">
                <a:solidFill>
                  <a:schemeClr val="bg1"/>
                </a:solidFill>
                <a:latin typeface="Arial" panose="020B0604020202020204" pitchFamily="34" charset="0"/>
              </a:rPr>
              <a:t>03</a:t>
            </a:r>
            <a:endParaRPr lang="en-US" sz="2933" dirty="0">
              <a:solidFill>
                <a:schemeClr val="bg1"/>
              </a:solidFill>
              <a:latin typeface="Arial" panose="020B0604020202020204" pitchFamily="34" charset="0"/>
            </a:endParaRPr>
          </a:p>
        </p:txBody>
      </p:sp>
      <p:graphicFrame>
        <p:nvGraphicFramePr>
          <p:cNvPr id="10" name="Bảng 9">
            <a:extLst>
              <a:ext uri="{FF2B5EF4-FFF2-40B4-BE49-F238E27FC236}">
                <a16:creationId xmlns:a16="http://schemas.microsoft.com/office/drawing/2014/main" id="{E0F84CF7-5152-57C6-648D-44A22566B95F}"/>
              </a:ext>
            </a:extLst>
          </p:cNvPr>
          <p:cNvGraphicFramePr>
            <a:graphicFrameLocks noGrp="1"/>
          </p:cNvGraphicFramePr>
          <p:nvPr>
            <p:extLst>
              <p:ext uri="{D42A27DB-BD31-4B8C-83A1-F6EECF244321}">
                <p14:modId xmlns:p14="http://schemas.microsoft.com/office/powerpoint/2010/main" val="1613826611"/>
              </p:ext>
            </p:extLst>
          </p:nvPr>
        </p:nvGraphicFramePr>
        <p:xfrm>
          <a:off x="1332611" y="2585918"/>
          <a:ext cx="9132270" cy="3682722"/>
        </p:xfrm>
        <a:graphic>
          <a:graphicData uri="http://schemas.openxmlformats.org/drawingml/2006/table">
            <a:tbl>
              <a:tblPr bandRow="1">
                <a:tableStyleId>{7DF18680-E054-41AD-8BC1-D1AEF772440D}</a:tableStyleId>
              </a:tblPr>
              <a:tblGrid>
                <a:gridCol w="4566135">
                  <a:extLst>
                    <a:ext uri="{9D8B030D-6E8A-4147-A177-3AD203B41FA5}">
                      <a16:colId xmlns:a16="http://schemas.microsoft.com/office/drawing/2014/main" val="1078500715"/>
                    </a:ext>
                  </a:extLst>
                </a:gridCol>
                <a:gridCol w="4566135">
                  <a:extLst>
                    <a:ext uri="{9D8B030D-6E8A-4147-A177-3AD203B41FA5}">
                      <a16:colId xmlns:a16="http://schemas.microsoft.com/office/drawing/2014/main" val="3640619500"/>
                    </a:ext>
                  </a:extLst>
                </a:gridCol>
              </a:tblGrid>
              <a:tr h="419284">
                <a:tc gridSpan="2">
                  <a:txBody>
                    <a:bodyPr/>
                    <a:lstStyle/>
                    <a:p>
                      <a:pPr algn="ctr">
                        <a:lnSpc>
                          <a:spcPct val="130000"/>
                        </a:lnSpc>
                        <a:spcBef>
                          <a:spcPts val="300"/>
                        </a:spcBef>
                        <a:spcAft>
                          <a:spcPts val="300"/>
                        </a:spcAft>
                        <a:buNone/>
                      </a:pPr>
                      <a:r>
                        <a:rPr lang="vi-VN" sz="1900" b="1" dirty="0">
                          <a:effectLst/>
                          <a:latin typeface="+mn-lt"/>
                          <a:ea typeface="Times New Roman" panose="02020603050405020304" pitchFamily="18" charset="0"/>
                          <a:cs typeface="Arial" panose="020B0604020202020204" pitchFamily="34" charset="0"/>
                        </a:rPr>
                        <a:t>Dự kiến chi phí đầu tư của dự án</a:t>
                      </a:r>
                      <a:endParaRPr lang="vi-VN" sz="1900" b="1" dirty="0">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solidFill>
                      <a:schemeClr val="accent5">
                        <a:lumMod val="60000"/>
                        <a:lumOff val="40000"/>
                      </a:schemeClr>
                    </a:solidFill>
                  </a:tcPr>
                </a:tc>
                <a:tc hMerge="1">
                  <a:txBody>
                    <a:bodyPr/>
                    <a:lstStyle/>
                    <a:p>
                      <a:pPr>
                        <a:lnSpc>
                          <a:spcPct val="130000"/>
                        </a:lnSpc>
                        <a:spcBef>
                          <a:spcPts val="300"/>
                        </a:spcBef>
                        <a:spcAft>
                          <a:spcPts val="300"/>
                        </a:spcAft>
                        <a:buNone/>
                      </a:pPr>
                      <a:endParaRPr lang="vi-VN" sz="28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904192264"/>
                  </a:ext>
                </a:extLst>
              </a:tr>
              <a:tr h="1083228">
                <a:tc>
                  <a:txBody>
                    <a:bodyPr/>
                    <a:lstStyle/>
                    <a:p>
                      <a:pPr>
                        <a:lnSpc>
                          <a:spcPct val="130000"/>
                        </a:lnSpc>
                        <a:spcBef>
                          <a:spcPts val="300"/>
                        </a:spcBef>
                        <a:spcAft>
                          <a:spcPts val="300"/>
                        </a:spcAft>
                        <a:buNone/>
                      </a:pPr>
                      <a:r>
                        <a:rPr lang="it-IT" sz="1900" b="1" dirty="0">
                          <a:effectLst/>
                          <a:latin typeface="Arial" panose="020B0604020202020204" pitchFamily="34" charset="0"/>
                          <a:cs typeface="Arial" panose="020B0604020202020204" pitchFamily="34" charset="0"/>
                        </a:rPr>
                        <a:t>1. Chi phí đầu tư:</a:t>
                      </a:r>
                      <a:endParaRPr lang="vi-VN" sz="1900" b="1" dirty="0">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marL="0" marR="0" lvl="0" indent="0" algn="l" defTabSz="914400" rtl="0" eaLnBrk="1" fontAlgn="auto" latinLnBrk="0" hangingPunct="1">
                        <a:lnSpc>
                          <a:spcPct val="130000"/>
                        </a:lnSpc>
                        <a:spcBef>
                          <a:spcPts val="300"/>
                        </a:spcBef>
                        <a:spcAft>
                          <a:spcPts val="300"/>
                        </a:spcAft>
                        <a:buClrTx/>
                        <a:buSzTx/>
                        <a:buFontTx/>
                        <a:buNone/>
                        <a:tabLst/>
                        <a:defRPr/>
                      </a:pPr>
                      <a:r>
                        <a:rPr lang="vi-VN" sz="1900" dirty="0">
                          <a:effectLst/>
                          <a:latin typeface="+mn-lt"/>
                          <a:cs typeface="Arial" panose="020B0604020202020204" pitchFamily="34" charset="0"/>
                        </a:rPr>
                        <a:t>Dự kiến chi phí đầu tư bao gồm thiết bị, lắp đặt, thử nghiệm và nghiệm thu: 1.199.000.000 đồng</a:t>
                      </a:r>
                      <a:endParaRPr lang="vi-VN" sz="1900" dirty="0">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extLst>
                  <a:ext uri="{0D108BD9-81ED-4DB2-BD59-A6C34878D82A}">
                    <a16:rowId xmlns:a16="http://schemas.microsoft.com/office/drawing/2014/main" val="554571448"/>
                  </a:ext>
                </a:extLst>
              </a:tr>
              <a:tr h="1083228">
                <a:tc>
                  <a:txBody>
                    <a:bodyPr/>
                    <a:lstStyle/>
                    <a:p>
                      <a:pPr>
                        <a:lnSpc>
                          <a:spcPct val="130000"/>
                        </a:lnSpc>
                        <a:spcBef>
                          <a:spcPts val="300"/>
                        </a:spcBef>
                        <a:spcAft>
                          <a:spcPts val="300"/>
                        </a:spcAft>
                        <a:buNone/>
                      </a:pPr>
                      <a:r>
                        <a:rPr lang="it-IT" sz="1900" b="1" dirty="0">
                          <a:effectLst/>
                          <a:latin typeface="Arial" panose="020B0604020202020204" pitchFamily="34" charset="0"/>
                          <a:cs typeface="Arial" panose="020B0604020202020204" pitchFamily="34" charset="0"/>
                        </a:rPr>
                        <a:t>2. Chi phí vận hành:</a:t>
                      </a:r>
                      <a:endParaRPr lang="vi-VN" sz="1900" b="1" dirty="0">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marL="0" marR="0" lvl="0" indent="0" algn="l" defTabSz="914400" rtl="0" eaLnBrk="1" fontAlgn="auto" latinLnBrk="0" hangingPunct="1">
                        <a:lnSpc>
                          <a:spcPct val="130000"/>
                        </a:lnSpc>
                        <a:spcBef>
                          <a:spcPts val="300"/>
                        </a:spcBef>
                        <a:spcAft>
                          <a:spcPts val="300"/>
                        </a:spcAft>
                        <a:buClrTx/>
                        <a:buSzTx/>
                        <a:buFontTx/>
                        <a:buNone/>
                        <a:tabLst/>
                        <a:defRPr/>
                      </a:pPr>
                      <a:r>
                        <a:rPr lang="vi-VN" sz="1900" dirty="0">
                          <a:effectLst/>
                          <a:latin typeface="+mn-lt"/>
                          <a:cs typeface="Arial" panose="020B0604020202020204" pitchFamily="34" charset="0"/>
                        </a:rPr>
                        <a:t>Hệ thống hoạt động hoàn toàn bằng áp suất hơi và áp suất nước ngưng nên không có chi phí vận hành hệ thống</a:t>
                      </a:r>
                      <a:endParaRPr lang="vi-VN" sz="1900" dirty="0">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extLst>
                  <a:ext uri="{0D108BD9-81ED-4DB2-BD59-A6C34878D82A}">
                    <a16:rowId xmlns:a16="http://schemas.microsoft.com/office/drawing/2014/main" val="3848865332"/>
                  </a:ext>
                </a:extLst>
              </a:tr>
              <a:tr h="1083228">
                <a:tc>
                  <a:txBody>
                    <a:bodyPr/>
                    <a:lstStyle/>
                    <a:p>
                      <a:pPr>
                        <a:lnSpc>
                          <a:spcPct val="130000"/>
                        </a:lnSpc>
                        <a:spcBef>
                          <a:spcPts val="300"/>
                        </a:spcBef>
                        <a:spcAft>
                          <a:spcPts val="300"/>
                        </a:spcAft>
                        <a:buNone/>
                      </a:pPr>
                      <a:r>
                        <a:rPr lang="it-IT" sz="1900" b="1" dirty="0">
                          <a:effectLst/>
                          <a:latin typeface="Arial" panose="020B0604020202020204" pitchFamily="34" charset="0"/>
                          <a:cs typeface="Arial" panose="020B0604020202020204" pitchFamily="34" charset="0"/>
                        </a:rPr>
                        <a:t>3. Chi phí bảo trì</a:t>
                      </a:r>
                      <a:endParaRPr lang="vi-VN" sz="1900" b="1" dirty="0">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marL="0" marR="0" lvl="0" indent="0" algn="l" defTabSz="914400" rtl="0" eaLnBrk="1" fontAlgn="auto" latinLnBrk="0" hangingPunct="1">
                        <a:lnSpc>
                          <a:spcPct val="130000"/>
                        </a:lnSpc>
                        <a:spcBef>
                          <a:spcPts val="300"/>
                        </a:spcBef>
                        <a:spcAft>
                          <a:spcPts val="300"/>
                        </a:spcAft>
                        <a:buClrTx/>
                        <a:buSzTx/>
                        <a:buFontTx/>
                        <a:buNone/>
                        <a:tabLst/>
                        <a:defRPr/>
                      </a:pPr>
                      <a:r>
                        <a:rPr lang="vi-VN" sz="1900" dirty="0">
                          <a:effectLst/>
                          <a:latin typeface="+mn-lt"/>
                          <a:cs typeface="Arial" panose="020B0604020202020204" pitchFamily="34" charset="0"/>
                        </a:rPr>
                        <a:t>Chi phí bảo trì trong vòng 7 năm: không có vì thiết bị chính là thiết bị cơ khí</a:t>
                      </a:r>
                      <a:endParaRPr lang="vi-VN" sz="1900" dirty="0">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extLst>
                  <a:ext uri="{0D108BD9-81ED-4DB2-BD59-A6C34878D82A}">
                    <a16:rowId xmlns:a16="http://schemas.microsoft.com/office/drawing/2014/main" val="1501078618"/>
                  </a:ext>
                </a:extLst>
              </a:tr>
            </a:tbl>
          </a:graphicData>
        </a:graphic>
      </p:graphicFrame>
    </p:spTree>
    <p:extLst>
      <p:ext uri="{BB962C8B-B14F-4D97-AF65-F5344CB8AC3E}">
        <p14:creationId xmlns:p14="http://schemas.microsoft.com/office/powerpoint/2010/main" val="6027593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932DB3-9DBD-1F50-DCDD-FC80109486FB}"/>
            </a:ext>
          </a:extLst>
        </p:cNvPr>
        <p:cNvGrpSpPr/>
        <p:nvPr/>
      </p:nvGrpSpPr>
      <p:grpSpPr>
        <a:xfrm>
          <a:off x="0" y="0"/>
          <a:ext cx="0" cy="0"/>
          <a:chOff x="0" y="0"/>
          <a:chExt cx="0" cy="0"/>
        </a:xfrm>
      </p:grpSpPr>
      <p:sp>
        <p:nvSpPr>
          <p:cNvPr id="9" name="Hộp Văn bản 8">
            <a:extLst>
              <a:ext uri="{FF2B5EF4-FFF2-40B4-BE49-F238E27FC236}">
                <a16:creationId xmlns:a16="http://schemas.microsoft.com/office/drawing/2014/main" id="{854F4D1D-CFAF-60A2-0145-0F8374CECBBD}"/>
              </a:ext>
            </a:extLst>
          </p:cNvPr>
          <p:cNvSpPr txBox="1"/>
          <p:nvPr/>
        </p:nvSpPr>
        <p:spPr>
          <a:xfrm>
            <a:off x="574472" y="1888015"/>
            <a:ext cx="11023600" cy="589072"/>
          </a:xfrm>
          <a:prstGeom prst="rect">
            <a:avLst/>
          </a:prstGeom>
          <a:solidFill>
            <a:schemeClr val="accent5">
              <a:lumMod val="20000"/>
              <a:lumOff val="80000"/>
            </a:schemeClr>
          </a:solidFill>
        </p:spPr>
        <p:txBody>
          <a:bodyPr wrap="square" rtlCol="0">
            <a:spAutoFit/>
          </a:bodyPr>
          <a:lstStyle/>
          <a:p>
            <a:pPr>
              <a:lnSpc>
                <a:spcPct val="150000"/>
              </a:lnSpc>
            </a:pPr>
            <a:r>
              <a:rPr lang="en-US" sz="2400" dirty="0">
                <a:latin typeface="Arial" panose="020B0604020202020204" pitchFamily="34" charset="0"/>
              </a:rPr>
              <a:t>2) KIỂM SOÁT CHẾ ĐỘ ĐỐT</a:t>
            </a:r>
            <a:endParaRPr lang="vi-VN" sz="2400" dirty="0">
              <a:latin typeface="Arial" panose="020B0604020202020204" pitchFamily="34" charset="0"/>
            </a:endParaRPr>
          </a:p>
        </p:txBody>
      </p:sp>
      <p:sp>
        <p:nvSpPr>
          <p:cNvPr id="5" name="Lưu Đồ: Thay đổi Tiến Trình 4">
            <a:extLst>
              <a:ext uri="{FF2B5EF4-FFF2-40B4-BE49-F238E27FC236}">
                <a16:creationId xmlns:a16="http://schemas.microsoft.com/office/drawing/2014/main" id="{54299F2E-1533-E50F-7A5E-EB6193C364B6}"/>
              </a:ext>
            </a:extLst>
          </p:cNvPr>
          <p:cNvSpPr/>
          <p:nvPr/>
        </p:nvSpPr>
        <p:spPr>
          <a:xfrm>
            <a:off x="396672" y="1181616"/>
            <a:ext cx="11023600" cy="751780"/>
          </a:xfrm>
          <a:prstGeom prst="flowChartAlternateProcess">
            <a:avLst/>
          </a:prstGeom>
          <a:ln>
            <a:solidFill>
              <a:schemeClr val="accent5"/>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vi-VN" sz="2667" dirty="0">
                <a:latin typeface="Arial" panose="020B0604020202020204" pitchFamily="34" charset="0"/>
              </a:rPr>
              <a:t>CÁC DỰ ÁN ĐƯỢC ĐỀ XUẤT</a:t>
            </a:r>
            <a:endParaRPr lang="en" sz="2667" dirty="0">
              <a:latin typeface="Arial" panose="020B0604020202020204" pitchFamily="34" charset="0"/>
            </a:endParaRPr>
          </a:p>
        </p:txBody>
      </p:sp>
      <p:sp>
        <p:nvSpPr>
          <p:cNvPr id="6" name="Hình Bầu dục 5">
            <a:extLst>
              <a:ext uri="{FF2B5EF4-FFF2-40B4-BE49-F238E27FC236}">
                <a16:creationId xmlns:a16="http://schemas.microsoft.com/office/drawing/2014/main" id="{5D2B28C2-8603-D956-7A47-FD271C087422}"/>
              </a:ext>
            </a:extLst>
          </p:cNvPr>
          <p:cNvSpPr/>
          <p:nvPr/>
        </p:nvSpPr>
        <p:spPr>
          <a:xfrm>
            <a:off x="10810672" y="1067316"/>
            <a:ext cx="1219200" cy="1219200"/>
          </a:xfrm>
          <a:prstGeom prst="ellipse">
            <a:avLst/>
          </a:prstGeom>
          <a:solidFill>
            <a:schemeClr val="accent5"/>
          </a:solidFill>
          <a:ln w="15240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sz="933"/>
          </a:p>
        </p:txBody>
      </p:sp>
      <p:sp>
        <p:nvSpPr>
          <p:cNvPr id="7" name="Hộp Văn bản 6">
            <a:extLst>
              <a:ext uri="{FF2B5EF4-FFF2-40B4-BE49-F238E27FC236}">
                <a16:creationId xmlns:a16="http://schemas.microsoft.com/office/drawing/2014/main" id="{185BA0C9-4D44-DB5E-4E5E-8AA27686D7BB}"/>
              </a:ext>
            </a:extLst>
          </p:cNvPr>
          <p:cNvSpPr txBox="1"/>
          <p:nvPr/>
        </p:nvSpPr>
        <p:spPr>
          <a:xfrm>
            <a:off x="11118255" y="1420434"/>
            <a:ext cx="711200" cy="543675"/>
          </a:xfrm>
          <a:prstGeom prst="rect">
            <a:avLst/>
          </a:prstGeom>
          <a:noFill/>
        </p:spPr>
        <p:txBody>
          <a:bodyPr wrap="square" rtlCol="0">
            <a:spAutoFit/>
          </a:bodyPr>
          <a:lstStyle/>
          <a:p>
            <a:r>
              <a:rPr lang="en" sz="2933" dirty="0">
                <a:solidFill>
                  <a:schemeClr val="bg1"/>
                </a:solidFill>
                <a:latin typeface="Arial" panose="020B0604020202020204" pitchFamily="34" charset="0"/>
              </a:rPr>
              <a:t>03</a:t>
            </a:r>
            <a:endParaRPr lang="en-US" sz="2933" dirty="0">
              <a:solidFill>
                <a:schemeClr val="bg1"/>
              </a:solidFill>
              <a:latin typeface="Arial" panose="020B0604020202020204" pitchFamily="34" charset="0"/>
            </a:endParaRPr>
          </a:p>
        </p:txBody>
      </p:sp>
      <p:sp>
        <p:nvSpPr>
          <p:cNvPr id="13" name="Hộp Văn bản 12">
            <a:extLst>
              <a:ext uri="{FF2B5EF4-FFF2-40B4-BE49-F238E27FC236}">
                <a16:creationId xmlns:a16="http://schemas.microsoft.com/office/drawing/2014/main" id="{8AFBA682-E4A5-0E4F-D0C7-76512BB90DBA}"/>
              </a:ext>
            </a:extLst>
          </p:cNvPr>
          <p:cNvSpPr txBox="1"/>
          <p:nvPr/>
        </p:nvSpPr>
        <p:spPr>
          <a:xfrm>
            <a:off x="381644" y="6108323"/>
            <a:ext cx="6492028" cy="830997"/>
          </a:xfrm>
          <a:prstGeom prst="rect">
            <a:avLst/>
          </a:prstGeom>
          <a:noFill/>
        </p:spPr>
        <p:txBody>
          <a:bodyPr wrap="square">
            <a:spAutoFit/>
          </a:bodyPr>
          <a:lstStyle/>
          <a:p>
            <a:pPr algn="ctr"/>
            <a:r>
              <a:rPr lang="vi-VN" sz="2400" b="1" i="1" dirty="0">
                <a:latin typeface="Arial" panose="020B0604020202020204" pitchFamily="34" charset="0"/>
                <a:cs typeface="Arial" panose="020B0604020202020204" pitchFamily="34" charset="0"/>
              </a:rPr>
              <a:t>HÌNH</a:t>
            </a:r>
            <a:r>
              <a:rPr lang="en-US" sz="2400" b="1" i="1" dirty="0">
                <a:latin typeface="Arial" panose="020B0604020202020204" pitchFamily="34" charset="0"/>
                <a:cs typeface="Arial" panose="020B0604020202020204" pitchFamily="34" charset="0"/>
              </a:rPr>
              <a:t> MINH HỌA </a:t>
            </a:r>
            <a:r>
              <a:rPr lang="vi-VN" sz="2400" b="1" i="1" dirty="0">
                <a:latin typeface="Arial" panose="020B0604020202020204" pitchFamily="34" charset="0"/>
                <a:cs typeface="Arial" panose="020B0604020202020204" pitchFamily="34" charset="0"/>
              </a:rPr>
              <a:t>PHƯƠNG THỨC CẤP </a:t>
            </a:r>
            <a:r>
              <a:rPr lang="en-US" sz="2400" b="1" i="1" dirty="0">
                <a:latin typeface="Arial" panose="020B0604020202020204" pitchFamily="34" charset="0"/>
                <a:cs typeface="Arial" panose="020B0604020202020204" pitchFamily="34" charset="0"/>
              </a:rPr>
              <a:t>GIÓ MỚI</a:t>
            </a:r>
          </a:p>
        </p:txBody>
      </p:sp>
      <p:sp>
        <p:nvSpPr>
          <p:cNvPr id="17" name="Hộp Văn bản 16">
            <a:extLst>
              <a:ext uri="{FF2B5EF4-FFF2-40B4-BE49-F238E27FC236}">
                <a16:creationId xmlns:a16="http://schemas.microsoft.com/office/drawing/2014/main" id="{4FDF5E38-4976-3FEB-C470-DC93114BDCF3}"/>
              </a:ext>
            </a:extLst>
          </p:cNvPr>
          <p:cNvSpPr txBox="1"/>
          <p:nvPr/>
        </p:nvSpPr>
        <p:spPr>
          <a:xfrm>
            <a:off x="6937494" y="6180627"/>
            <a:ext cx="5156200" cy="307777"/>
          </a:xfrm>
          <a:prstGeom prst="rect">
            <a:avLst/>
          </a:prstGeom>
          <a:noFill/>
        </p:spPr>
        <p:txBody>
          <a:bodyPr wrap="square">
            <a:spAutoFit/>
          </a:bodyPr>
          <a:lstStyle/>
          <a:p>
            <a:pPr algn="ctr"/>
            <a:r>
              <a:rPr lang="vi-VN" sz="1400" b="1" i="1" dirty="0">
                <a:cs typeface="Arial" panose="020B0604020202020204" pitchFamily="34" charset="0"/>
              </a:rPr>
              <a:t>MẶT CẮT LÒ SAU KHI CẢI CÁCH TẠO</a:t>
            </a:r>
            <a:endParaRPr lang="en-US" sz="1400" b="1" i="1" dirty="0">
              <a:latin typeface="Arial" panose="020B0604020202020204" pitchFamily="34" charset="0"/>
              <a:cs typeface="Arial" panose="020B0604020202020204" pitchFamily="34" charset="0"/>
            </a:endParaRPr>
          </a:p>
        </p:txBody>
      </p:sp>
      <p:pic>
        <p:nvPicPr>
          <p:cNvPr id="12" name="Hình ảnh 11" descr="Ảnh có chứa bản phác thảo, biểu đồ, Bản vẽ kỹ thuật, Kế hoạch&#10;&#10;Nội dung do AI tạo ra có thể không chính xác.">
            <a:extLst>
              <a:ext uri="{FF2B5EF4-FFF2-40B4-BE49-F238E27FC236}">
                <a16:creationId xmlns:a16="http://schemas.microsoft.com/office/drawing/2014/main" id="{CD4B9034-E1DD-E945-D381-95F5E9C6D40A}"/>
              </a:ext>
            </a:extLst>
          </p:cNvPr>
          <p:cNvPicPr>
            <a:picLocks noChangeAspect="1"/>
          </p:cNvPicPr>
          <p:nvPr/>
        </p:nvPicPr>
        <p:blipFill>
          <a:blip r:embed="rId3"/>
          <a:stretch>
            <a:fillRect/>
          </a:stretch>
        </p:blipFill>
        <p:spPr>
          <a:xfrm>
            <a:off x="7252050" y="2508583"/>
            <a:ext cx="4394200" cy="3652944"/>
          </a:xfrm>
          <a:prstGeom prst="rect">
            <a:avLst/>
          </a:prstGeom>
        </p:spPr>
      </p:pic>
      <p:pic>
        <p:nvPicPr>
          <p:cNvPr id="14" name="Hình ảnh 13" descr="Ảnh có chứa bản phác thảo, biểu đồ, Bản vẽ kỹ thuật, Kế hoạch&#10;&#10;Nội dung do AI tạo ra có thể không chính xác.">
            <a:extLst>
              <a:ext uri="{FF2B5EF4-FFF2-40B4-BE49-F238E27FC236}">
                <a16:creationId xmlns:a16="http://schemas.microsoft.com/office/drawing/2014/main" id="{A6B485E9-E81E-EA46-24F5-90A3DF5CE0F0}"/>
              </a:ext>
            </a:extLst>
          </p:cNvPr>
          <p:cNvPicPr>
            <a:picLocks noChangeAspect="1"/>
          </p:cNvPicPr>
          <p:nvPr/>
        </p:nvPicPr>
        <p:blipFill rotWithShape="1">
          <a:blip r:embed="rId4">
            <a:extLst>
              <a:ext uri="{28A0092B-C50C-407E-A947-70E740481C1C}">
                <a14:useLocalDpi xmlns:a14="http://schemas.microsoft.com/office/drawing/2010/main" val="0"/>
              </a:ext>
            </a:extLst>
          </a:blip>
          <a:srcRect l="9847" t="4964" r="12086" b="4610"/>
          <a:stretch/>
        </p:blipFill>
        <p:spPr bwMode="auto">
          <a:xfrm>
            <a:off x="545750" y="2475716"/>
            <a:ext cx="6391744" cy="3685811"/>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1904797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EC1072-3B2A-C414-1E8B-4E7214305C46}"/>
            </a:ext>
          </a:extLst>
        </p:cNvPr>
        <p:cNvGrpSpPr/>
        <p:nvPr/>
      </p:nvGrpSpPr>
      <p:grpSpPr>
        <a:xfrm>
          <a:off x="0" y="0"/>
          <a:ext cx="0" cy="0"/>
          <a:chOff x="0" y="0"/>
          <a:chExt cx="0" cy="0"/>
        </a:xfrm>
      </p:grpSpPr>
      <p:sp>
        <p:nvSpPr>
          <p:cNvPr id="9" name="Hộp Văn bản 8">
            <a:extLst>
              <a:ext uri="{FF2B5EF4-FFF2-40B4-BE49-F238E27FC236}">
                <a16:creationId xmlns:a16="http://schemas.microsoft.com/office/drawing/2014/main" id="{5A0C237E-52A0-6718-4781-C33B0E6D8FCD}"/>
              </a:ext>
            </a:extLst>
          </p:cNvPr>
          <p:cNvSpPr txBox="1"/>
          <p:nvPr/>
        </p:nvSpPr>
        <p:spPr>
          <a:xfrm>
            <a:off x="467468" y="1936653"/>
            <a:ext cx="11023600" cy="589072"/>
          </a:xfrm>
          <a:prstGeom prst="rect">
            <a:avLst/>
          </a:prstGeom>
          <a:solidFill>
            <a:schemeClr val="accent5">
              <a:lumMod val="20000"/>
              <a:lumOff val="80000"/>
            </a:schemeClr>
          </a:solidFill>
        </p:spPr>
        <p:txBody>
          <a:bodyPr wrap="square" rtlCol="0">
            <a:spAutoFit/>
          </a:bodyPr>
          <a:lstStyle/>
          <a:p>
            <a:pPr>
              <a:lnSpc>
                <a:spcPct val="150000"/>
              </a:lnSpc>
            </a:pPr>
            <a:r>
              <a:rPr lang="en-US" sz="2400" dirty="0">
                <a:latin typeface="Arial" panose="020B0604020202020204" pitchFamily="34" charset="0"/>
              </a:rPr>
              <a:t>2) KIỂM SOÁT CHẾ ĐỘ ĐỐT</a:t>
            </a:r>
            <a:endParaRPr lang="vi-VN" sz="2400" dirty="0">
              <a:latin typeface="Arial" panose="020B0604020202020204" pitchFamily="34" charset="0"/>
            </a:endParaRPr>
          </a:p>
        </p:txBody>
      </p:sp>
      <p:sp>
        <p:nvSpPr>
          <p:cNvPr id="5" name="Lưu Đồ: Thay đổi Tiến Trình 4">
            <a:extLst>
              <a:ext uri="{FF2B5EF4-FFF2-40B4-BE49-F238E27FC236}">
                <a16:creationId xmlns:a16="http://schemas.microsoft.com/office/drawing/2014/main" id="{28C9E1DF-1659-68B2-E6D5-FCFA8D2E7C51}"/>
              </a:ext>
            </a:extLst>
          </p:cNvPr>
          <p:cNvSpPr/>
          <p:nvPr/>
        </p:nvSpPr>
        <p:spPr>
          <a:xfrm>
            <a:off x="289668" y="1230254"/>
            <a:ext cx="11023600" cy="599429"/>
          </a:xfrm>
          <a:prstGeom prst="flowChartAlternateProcess">
            <a:avLst/>
          </a:prstGeom>
          <a:ln>
            <a:solidFill>
              <a:schemeClr val="accent5"/>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vi-VN" sz="2667" dirty="0">
                <a:latin typeface="Arial" panose="020B0604020202020204" pitchFamily="34" charset="0"/>
              </a:rPr>
              <a:t>CÁC DỰ ÁN ĐƯỢC ĐỀ XUẤT</a:t>
            </a:r>
            <a:endParaRPr lang="en" sz="2667" dirty="0">
              <a:latin typeface="Arial" panose="020B0604020202020204" pitchFamily="34" charset="0"/>
            </a:endParaRPr>
          </a:p>
        </p:txBody>
      </p:sp>
      <p:sp>
        <p:nvSpPr>
          <p:cNvPr id="6" name="Hình Bầu dục 5">
            <a:extLst>
              <a:ext uri="{FF2B5EF4-FFF2-40B4-BE49-F238E27FC236}">
                <a16:creationId xmlns:a16="http://schemas.microsoft.com/office/drawing/2014/main" id="{221715DB-71E7-2770-07E6-E7A9CE39F9E7}"/>
              </a:ext>
            </a:extLst>
          </p:cNvPr>
          <p:cNvSpPr/>
          <p:nvPr/>
        </p:nvSpPr>
        <p:spPr>
          <a:xfrm>
            <a:off x="10703668" y="1115955"/>
            <a:ext cx="1219200" cy="972124"/>
          </a:xfrm>
          <a:prstGeom prst="ellipse">
            <a:avLst/>
          </a:prstGeom>
          <a:solidFill>
            <a:schemeClr val="accent5"/>
          </a:solidFill>
          <a:ln w="15240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sz="933"/>
          </a:p>
        </p:txBody>
      </p:sp>
      <p:sp>
        <p:nvSpPr>
          <p:cNvPr id="7" name="Hộp Văn bản 6">
            <a:extLst>
              <a:ext uri="{FF2B5EF4-FFF2-40B4-BE49-F238E27FC236}">
                <a16:creationId xmlns:a16="http://schemas.microsoft.com/office/drawing/2014/main" id="{8BF88EAF-E66B-791E-9177-52A7815B111B}"/>
              </a:ext>
            </a:extLst>
          </p:cNvPr>
          <p:cNvSpPr txBox="1"/>
          <p:nvPr/>
        </p:nvSpPr>
        <p:spPr>
          <a:xfrm>
            <a:off x="11011251" y="1469072"/>
            <a:ext cx="711200" cy="543675"/>
          </a:xfrm>
          <a:prstGeom prst="rect">
            <a:avLst/>
          </a:prstGeom>
          <a:noFill/>
        </p:spPr>
        <p:txBody>
          <a:bodyPr wrap="square" rtlCol="0">
            <a:spAutoFit/>
          </a:bodyPr>
          <a:lstStyle/>
          <a:p>
            <a:r>
              <a:rPr lang="en" sz="2933" dirty="0">
                <a:solidFill>
                  <a:schemeClr val="bg1"/>
                </a:solidFill>
                <a:latin typeface="Arial" panose="020B0604020202020204" pitchFamily="34" charset="0"/>
              </a:rPr>
              <a:t>03</a:t>
            </a:r>
            <a:endParaRPr lang="en-US" sz="2933" dirty="0">
              <a:solidFill>
                <a:schemeClr val="bg1"/>
              </a:solidFill>
              <a:latin typeface="Arial" panose="020B0604020202020204" pitchFamily="34" charset="0"/>
            </a:endParaRPr>
          </a:p>
        </p:txBody>
      </p:sp>
      <p:graphicFrame>
        <p:nvGraphicFramePr>
          <p:cNvPr id="10" name="Bảng 9">
            <a:extLst>
              <a:ext uri="{FF2B5EF4-FFF2-40B4-BE49-F238E27FC236}">
                <a16:creationId xmlns:a16="http://schemas.microsoft.com/office/drawing/2014/main" id="{1DE587CA-8D69-6BD5-CB31-3A0BD6885E58}"/>
              </a:ext>
            </a:extLst>
          </p:cNvPr>
          <p:cNvGraphicFramePr>
            <a:graphicFrameLocks noGrp="1"/>
          </p:cNvGraphicFramePr>
          <p:nvPr>
            <p:extLst>
              <p:ext uri="{D42A27DB-BD31-4B8C-83A1-F6EECF244321}">
                <p14:modId xmlns:p14="http://schemas.microsoft.com/office/powerpoint/2010/main" val="2116836812"/>
              </p:ext>
            </p:extLst>
          </p:nvPr>
        </p:nvGraphicFramePr>
        <p:xfrm>
          <a:off x="4963268" y="2546883"/>
          <a:ext cx="6756766" cy="4171136"/>
        </p:xfrm>
        <a:graphic>
          <a:graphicData uri="http://schemas.openxmlformats.org/drawingml/2006/table">
            <a:tbl>
              <a:tblPr bandRow="1">
                <a:tableStyleId>{7DF18680-E054-41AD-8BC1-D1AEF772440D}</a:tableStyleId>
              </a:tblPr>
              <a:tblGrid>
                <a:gridCol w="3378383">
                  <a:extLst>
                    <a:ext uri="{9D8B030D-6E8A-4147-A177-3AD203B41FA5}">
                      <a16:colId xmlns:a16="http://schemas.microsoft.com/office/drawing/2014/main" val="1078500715"/>
                    </a:ext>
                  </a:extLst>
                </a:gridCol>
                <a:gridCol w="3378383">
                  <a:extLst>
                    <a:ext uri="{9D8B030D-6E8A-4147-A177-3AD203B41FA5}">
                      <a16:colId xmlns:a16="http://schemas.microsoft.com/office/drawing/2014/main" val="3640619500"/>
                    </a:ext>
                  </a:extLst>
                </a:gridCol>
              </a:tblGrid>
              <a:tr h="302033">
                <a:tc gridSpan="2">
                  <a:txBody>
                    <a:bodyPr/>
                    <a:lstStyle/>
                    <a:p>
                      <a:pPr algn="ctr">
                        <a:lnSpc>
                          <a:spcPct val="130000"/>
                        </a:lnSpc>
                        <a:spcBef>
                          <a:spcPts val="300"/>
                        </a:spcBef>
                        <a:spcAft>
                          <a:spcPts val="300"/>
                        </a:spcAft>
                        <a:buNone/>
                      </a:pPr>
                      <a:r>
                        <a:rPr lang="vi-VN" sz="1800" b="1" dirty="0">
                          <a:effectLst/>
                          <a:latin typeface="+mn-lt"/>
                          <a:ea typeface="Times New Roman" panose="02020603050405020304" pitchFamily="18" charset="0"/>
                          <a:cs typeface="Arial" panose="020B0604020202020204" pitchFamily="34" charset="0"/>
                        </a:rPr>
                        <a:t>Dự kiến chi phí đầu tư của dự án</a:t>
                      </a:r>
                      <a:endParaRPr lang="vi-VN" sz="1800" b="1" dirty="0">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solidFill>
                      <a:schemeClr val="accent5">
                        <a:lumMod val="60000"/>
                        <a:lumOff val="40000"/>
                      </a:schemeClr>
                    </a:solidFill>
                  </a:tcPr>
                </a:tc>
                <a:tc hMerge="1">
                  <a:txBody>
                    <a:bodyPr/>
                    <a:lstStyle/>
                    <a:p>
                      <a:pPr>
                        <a:lnSpc>
                          <a:spcPct val="130000"/>
                        </a:lnSpc>
                        <a:spcBef>
                          <a:spcPts val="300"/>
                        </a:spcBef>
                        <a:spcAft>
                          <a:spcPts val="300"/>
                        </a:spcAft>
                        <a:buNone/>
                      </a:pPr>
                      <a:endParaRPr lang="vi-VN" sz="28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904192264"/>
                  </a:ext>
                </a:extLst>
              </a:tr>
              <a:tr h="1313395">
                <a:tc>
                  <a:txBody>
                    <a:bodyPr/>
                    <a:lstStyle/>
                    <a:p>
                      <a:pPr>
                        <a:lnSpc>
                          <a:spcPct val="130000"/>
                        </a:lnSpc>
                        <a:spcBef>
                          <a:spcPts val="300"/>
                        </a:spcBef>
                        <a:spcAft>
                          <a:spcPts val="300"/>
                        </a:spcAft>
                        <a:buNone/>
                      </a:pPr>
                      <a:r>
                        <a:rPr lang="vi-VN" sz="1800" b="1" dirty="0">
                          <a:effectLst/>
                          <a:latin typeface="+mn-lt"/>
                          <a:cs typeface="Arial" panose="020B0604020202020204" pitchFamily="34" charset="0"/>
                        </a:rPr>
                        <a:t>1. Chi phí đầu tư :</a:t>
                      </a:r>
                      <a:endParaRPr lang="vi-VN" sz="1800" b="1" dirty="0">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marL="0" marR="0" lvl="0" indent="0" algn="l" defTabSz="914400" rtl="0" eaLnBrk="1" fontAlgn="auto" latinLnBrk="0" hangingPunct="1">
                        <a:lnSpc>
                          <a:spcPct val="130000"/>
                        </a:lnSpc>
                        <a:spcBef>
                          <a:spcPts val="300"/>
                        </a:spcBef>
                        <a:spcAft>
                          <a:spcPts val="300"/>
                        </a:spcAft>
                        <a:buClrTx/>
                        <a:buSzTx/>
                        <a:buFontTx/>
                        <a:buNone/>
                        <a:tabLst/>
                        <a:defRPr/>
                      </a:pPr>
                      <a:r>
                        <a:rPr lang="vi-VN" sz="1800" dirty="0">
                          <a:effectLst/>
                          <a:latin typeface="+mn-lt"/>
                          <a:cs typeface="Arial" panose="020B0604020202020204" pitchFamily="34" charset="0"/>
                        </a:rPr>
                        <a:t>Dự kiến chi phí đầu tư bao gồm thiết bị, lắp đặt, thử nghiệm và nghiệm thu: 100.000.000 đồng</a:t>
                      </a:r>
                      <a:endParaRPr lang="vi-VN" sz="1800" dirty="0">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extLst>
                  <a:ext uri="{0D108BD9-81ED-4DB2-BD59-A6C34878D82A}">
                    <a16:rowId xmlns:a16="http://schemas.microsoft.com/office/drawing/2014/main" val="554571448"/>
                  </a:ext>
                </a:extLst>
              </a:tr>
              <a:tr h="1313395">
                <a:tc>
                  <a:txBody>
                    <a:bodyPr/>
                    <a:lstStyle/>
                    <a:p>
                      <a:pPr>
                        <a:lnSpc>
                          <a:spcPct val="130000"/>
                        </a:lnSpc>
                        <a:spcBef>
                          <a:spcPts val="300"/>
                        </a:spcBef>
                        <a:spcAft>
                          <a:spcPts val="300"/>
                        </a:spcAft>
                        <a:buNone/>
                      </a:pPr>
                      <a:r>
                        <a:rPr lang="it-IT" sz="1800" b="1" dirty="0">
                          <a:effectLst/>
                          <a:latin typeface="Arial" panose="020B0604020202020204" pitchFamily="34" charset="0"/>
                          <a:cs typeface="Arial" panose="020B0604020202020204" pitchFamily="34" charset="0"/>
                        </a:rPr>
                        <a:t>2. Chi phí vận hành:</a:t>
                      </a:r>
                      <a:endParaRPr lang="vi-VN" sz="1800" b="1" dirty="0">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marL="0" marR="0" lvl="0" indent="0" algn="l" defTabSz="914400" rtl="0" eaLnBrk="1" fontAlgn="auto" latinLnBrk="0" hangingPunct="1">
                        <a:lnSpc>
                          <a:spcPct val="130000"/>
                        </a:lnSpc>
                        <a:spcBef>
                          <a:spcPts val="300"/>
                        </a:spcBef>
                        <a:spcAft>
                          <a:spcPts val="300"/>
                        </a:spcAft>
                        <a:buClrTx/>
                        <a:buSzTx/>
                        <a:buFontTx/>
                        <a:buNone/>
                        <a:tabLst/>
                        <a:defRPr/>
                      </a:pPr>
                      <a:r>
                        <a:rPr lang="vi-VN" sz="1800" dirty="0">
                          <a:effectLst/>
                          <a:latin typeface="+mn-lt"/>
                          <a:cs typeface="Arial" panose="020B0604020202020204" pitchFamily="34" charset="0"/>
                        </a:rPr>
                        <a:t>Hệ thống hoạt động hoàn toàn dựa trên điều khiển và vận hành cơ học. Do đó, không có chi phí vận hành.</a:t>
                      </a:r>
                      <a:endParaRPr lang="vi-VN" sz="1800" dirty="0">
                        <a:effectLst/>
                        <a:highlight>
                          <a:srgbClr val="FFFF00"/>
                        </a:highlight>
                        <a:latin typeface="+mn-lt"/>
                        <a:ea typeface="Times New Roman" panose="02020603050405020304" pitchFamily="18" charset="0"/>
                        <a:cs typeface="Arial" panose="020B0604020202020204" pitchFamily="34" charset="0"/>
                      </a:endParaRPr>
                    </a:p>
                  </a:txBody>
                  <a:tcPr marL="45720" marR="45720" marT="0" marB="0" anchor="ctr"/>
                </a:tc>
                <a:extLst>
                  <a:ext uri="{0D108BD9-81ED-4DB2-BD59-A6C34878D82A}">
                    <a16:rowId xmlns:a16="http://schemas.microsoft.com/office/drawing/2014/main" val="3848865332"/>
                  </a:ext>
                </a:extLst>
              </a:tr>
              <a:tr h="1148829">
                <a:tc>
                  <a:txBody>
                    <a:bodyPr/>
                    <a:lstStyle/>
                    <a:p>
                      <a:pPr>
                        <a:lnSpc>
                          <a:spcPct val="130000"/>
                        </a:lnSpc>
                        <a:spcBef>
                          <a:spcPts val="300"/>
                        </a:spcBef>
                        <a:spcAft>
                          <a:spcPts val="300"/>
                        </a:spcAft>
                        <a:buNone/>
                      </a:pPr>
                      <a:r>
                        <a:rPr lang="it-IT" sz="1800" b="1" dirty="0">
                          <a:effectLst/>
                          <a:latin typeface="Arial" panose="020B0604020202020204" pitchFamily="34" charset="0"/>
                          <a:cs typeface="Arial" panose="020B0604020202020204" pitchFamily="34" charset="0"/>
                        </a:rPr>
                        <a:t>3. Chi phí bảo trì</a:t>
                      </a:r>
                      <a:endParaRPr lang="vi-VN" sz="1800" b="1" dirty="0">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marL="0" marR="0" lvl="0" indent="0" algn="l" defTabSz="914400" rtl="0" eaLnBrk="1" fontAlgn="auto" latinLnBrk="0" hangingPunct="1">
                        <a:lnSpc>
                          <a:spcPct val="130000"/>
                        </a:lnSpc>
                        <a:spcBef>
                          <a:spcPts val="300"/>
                        </a:spcBef>
                        <a:spcAft>
                          <a:spcPts val="300"/>
                        </a:spcAft>
                        <a:buClrTx/>
                        <a:buSzTx/>
                        <a:buFontTx/>
                        <a:buNone/>
                        <a:tabLst/>
                        <a:defRPr/>
                      </a:pPr>
                      <a:r>
                        <a:rPr lang="vi-VN" sz="1800" dirty="0">
                          <a:effectLst/>
                          <a:latin typeface="+mn-lt"/>
                          <a:cs typeface="Arial" panose="020B0604020202020204" pitchFamily="34" charset="0"/>
                        </a:rPr>
                        <a:t>Chi phí bảo trì trong vòng 7 năm: không có vì thiết bị chính là thiết bị cơ khí</a:t>
                      </a:r>
                      <a:endParaRPr lang="vi-VN" sz="1800" dirty="0">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extLst>
                  <a:ext uri="{0D108BD9-81ED-4DB2-BD59-A6C34878D82A}">
                    <a16:rowId xmlns:a16="http://schemas.microsoft.com/office/drawing/2014/main" val="1501078618"/>
                  </a:ext>
                </a:extLst>
              </a:tr>
            </a:tbl>
          </a:graphicData>
        </a:graphic>
      </p:graphicFrame>
      <p:graphicFrame>
        <p:nvGraphicFramePr>
          <p:cNvPr id="2" name="Bảng 13">
            <a:extLst>
              <a:ext uri="{FF2B5EF4-FFF2-40B4-BE49-F238E27FC236}">
                <a16:creationId xmlns:a16="http://schemas.microsoft.com/office/drawing/2014/main" id="{B787D3AF-E0A8-F6BE-332F-6A38D5629A70}"/>
              </a:ext>
            </a:extLst>
          </p:cNvPr>
          <p:cNvGraphicFramePr>
            <a:graphicFrameLocks noGrp="1"/>
          </p:cNvGraphicFramePr>
          <p:nvPr>
            <p:extLst>
              <p:ext uri="{D42A27DB-BD31-4B8C-83A1-F6EECF244321}">
                <p14:modId xmlns:p14="http://schemas.microsoft.com/office/powerpoint/2010/main" val="2533743369"/>
              </p:ext>
            </p:extLst>
          </p:nvPr>
        </p:nvGraphicFramePr>
        <p:xfrm>
          <a:off x="467468" y="2546883"/>
          <a:ext cx="4473914" cy="4268229"/>
        </p:xfrm>
        <a:graphic>
          <a:graphicData uri="http://schemas.openxmlformats.org/drawingml/2006/table">
            <a:tbl>
              <a:tblPr firstCol="1" bandRow="1">
                <a:tableStyleId>{7DF18680-E054-41AD-8BC1-D1AEF772440D}</a:tableStyleId>
              </a:tblPr>
              <a:tblGrid>
                <a:gridCol w="1769894">
                  <a:extLst>
                    <a:ext uri="{9D8B030D-6E8A-4147-A177-3AD203B41FA5}">
                      <a16:colId xmlns:a16="http://schemas.microsoft.com/office/drawing/2014/main" val="536907135"/>
                    </a:ext>
                  </a:extLst>
                </a:gridCol>
                <a:gridCol w="2704020">
                  <a:extLst>
                    <a:ext uri="{9D8B030D-6E8A-4147-A177-3AD203B41FA5}">
                      <a16:colId xmlns:a16="http://schemas.microsoft.com/office/drawing/2014/main" val="64902513"/>
                    </a:ext>
                  </a:extLst>
                </a:gridCol>
              </a:tblGrid>
              <a:tr h="2608362">
                <a:tc rowSpan="2">
                  <a:txBody>
                    <a:bodyPr/>
                    <a:lstStyle/>
                    <a:p>
                      <a:r>
                        <a:rPr lang="vi-VN" sz="2400" dirty="0">
                          <a:solidFill>
                            <a:sysClr val="windowText" lastClr="000000"/>
                          </a:solidFill>
                        </a:rPr>
                        <a:t>C</a:t>
                      </a:r>
                      <a:r>
                        <a:rPr lang="vi-VN" sz="1800" dirty="0">
                          <a:solidFill>
                            <a:sysClr val="windowText" lastClr="000000"/>
                          </a:solidFill>
                        </a:rPr>
                        <a:t>ÁCH THỰC HIÊN:</a:t>
                      </a:r>
                    </a:p>
                    <a:p>
                      <a:r>
                        <a:rPr lang="en-US" sz="1800" dirty="0">
                          <a:solidFill>
                            <a:sysClr val="windowText" lastClr="000000"/>
                          </a:solidFill>
                        </a:rPr>
                        <a:t>Thay </a:t>
                      </a:r>
                      <a:r>
                        <a:rPr lang="en-US" sz="1800" dirty="0" err="1">
                          <a:solidFill>
                            <a:sysClr val="windowText" lastClr="000000"/>
                          </a:solidFill>
                        </a:rPr>
                        <a:t>thế</a:t>
                      </a:r>
                      <a:r>
                        <a:rPr lang="en-US" sz="1800" dirty="0">
                          <a:solidFill>
                            <a:sysClr val="windowText" lastClr="000000"/>
                          </a:solidFill>
                        </a:rPr>
                        <a:t> </a:t>
                      </a:r>
                      <a:r>
                        <a:rPr lang="en-US" sz="1800" dirty="0" err="1">
                          <a:solidFill>
                            <a:sysClr val="windowText" lastClr="000000"/>
                          </a:solidFill>
                        </a:rPr>
                        <a:t>cấu</a:t>
                      </a:r>
                      <a:r>
                        <a:rPr lang="en-US" sz="1800" dirty="0">
                          <a:solidFill>
                            <a:sysClr val="windowText" lastClr="000000"/>
                          </a:solidFill>
                        </a:rPr>
                        <a:t> </a:t>
                      </a:r>
                      <a:r>
                        <a:rPr lang="en-US" sz="1800" dirty="0" err="1">
                          <a:solidFill>
                            <a:sysClr val="windowText" lastClr="000000"/>
                          </a:solidFill>
                        </a:rPr>
                        <a:t>trúc</a:t>
                      </a:r>
                      <a:r>
                        <a:rPr lang="en-US" sz="1800" dirty="0">
                          <a:solidFill>
                            <a:sysClr val="windowText" lastClr="000000"/>
                          </a:solidFill>
                        </a:rPr>
                        <a:t> </a:t>
                      </a:r>
                      <a:r>
                        <a:rPr lang="en-US" sz="1800" dirty="0" err="1">
                          <a:solidFill>
                            <a:sysClr val="windowText" lastClr="000000"/>
                          </a:solidFill>
                        </a:rPr>
                        <a:t>phân</a:t>
                      </a:r>
                      <a:r>
                        <a:rPr lang="en-US" sz="1800" dirty="0">
                          <a:solidFill>
                            <a:sysClr val="windowText" lastClr="000000"/>
                          </a:solidFill>
                        </a:rPr>
                        <a:t> </a:t>
                      </a:r>
                      <a:r>
                        <a:rPr lang="en-US" sz="1800" dirty="0" err="1">
                          <a:solidFill>
                            <a:sysClr val="windowText" lastClr="000000"/>
                          </a:solidFill>
                        </a:rPr>
                        <a:t>phối</a:t>
                      </a:r>
                      <a:r>
                        <a:rPr lang="en-US" sz="1800" dirty="0">
                          <a:solidFill>
                            <a:sysClr val="windowText" lastClr="000000"/>
                          </a:solidFill>
                        </a:rPr>
                        <a:t> </a:t>
                      </a:r>
                      <a:r>
                        <a:rPr lang="en-US" sz="1800" dirty="0" err="1">
                          <a:solidFill>
                            <a:sysClr val="windowText" lastClr="000000"/>
                          </a:solidFill>
                        </a:rPr>
                        <a:t>nhiên</a:t>
                      </a:r>
                      <a:r>
                        <a:rPr lang="en-US" sz="1800" dirty="0">
                          <a:solidFill>
                            <a:sysClr val="windowText" lastClr="000000"/>
                          </a:solidFill>
                        </a:rPr>
                        <a:t> </a:t>
                      </a:r>
                      <a:r>
                        <a:rPr lang="en-US" sz="1800" dirty="0" err="1">
                          <a:solidFill>
                            <a:sysClr val="windowText" lastClr="000000"/>
                          </a:solidFill>
                        </a:rPr>
                        <a:t>liệu</a:t>
                      </a:r>
                      <a:endParaRPr lang="en-US" sz="1800" dirty="0">
                        <a:solidFill>
                          <a:sysClr val="windowText" lastClr="000000"/>
                        </a:solidFill>
                        <a:latin typeface="Arial" panose="020B0604020202020204" pitchFamily="34" charset="0"/>
                        <a:cs typeface="Arial" panose="020B0604020202020204" pitchFamily="34" charset="0"/>
                      </a:endParaRPr>
                    </a:p>
                  </a:txBody>
                  <a:tcPr anchor="ctr">
                    <a:solidFill>
                      <a:schemeClr val="accent5">
                        <a:lumMod val="60000"/>
                        <a:lumOff val="40000"/>
                      </a:schemeClr>
                    </a:solidFill>
                  </a:tcPr>
                </a:tc>
                <a:tc>
                  <a:txBody>
                    <a:bodyPr/>
                    <a:lstStyle/>
                    <a:p>
                      <a:r>
                        <a:rPr lang="vi-VN" sz="1600" dirty="0">
                          <a:solidFill>
                            <a:sysClr val="windowText" lastClr="000000"/>
                          </a:solidFill>
                        </a:rPr>
                        <a:t>Chia buồng cấp gió chính thành 2 buồng, để điều khiển tăng lượng gió cung cấp về phía nhiên liệu và giảm lượng gió cung cấp về phía không phân phối nhiên liệu</a:t>
                      </a:r>
                      <a:endParaRPr lang="en-US" sz="1600" dirty="0">
                        <a:solidFill>
                          <a:sysClr val="windowText" lastClr="000000"/>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187585352"/>
                  </a:ext>
                </a:extLst>
              </a:tr>
              <a:tr h="1659867">
                <a:tc vMerge="1">
                  <a:txBody>
                    <a:bodyPr/>
                    <a:lstStyle/>
                    <a:p>
                      <a:endParaRPr lang="en-US"/>
                    </a:p>
                  </a:txBody>
                  <a:tcPr/>
                </a:tc>
                <a:tc>
                  <a:txBody>
                    <a:bodyPr/>
                    <a:lstStyle/>
                    <a:p>
                      <a:r>
                        <a:rPr lang="vi-VN" sz="1600" dirty="0">
                          <a:solidFill>
                            <a:sysClr val="windowText" lastClr="000000"/>
                          </a:solidFill>
                        </a:rPr>
                        <a:t>Điều chỉnh lượng gió phân phối bên dưới lò </a:t>
                      </a:r>
                      <a:r>
                        <a:rPr lang="vi-VN" sz="1600" dirty="0">
                          <a:solidFill>
                            <a:sysClr val="windowText" lastClr="000000"/>
                          </a:solidFill>
                          <a:sym typeface="Wingdings" panose="05000000000000000000" pitchFamily="2" charset="2"/>
                        </a:rPr>
                        <a:t></a:t>
                      </a:r>
                      <a:r>
                        <a:rPr lang="vi-VN" sz="1600" dirty="0">
                          <a:solidFill>
                            <a:sysClr val="windowText" lastClr="000000"/>
                          </a:solidFill>
                        </a:rPr>
                        <a:t>tăng sự tiếp xúc giữa không khí và nhiên liệu</a:t>
                      </a:r>
                      <a:endParaRPr lang="en-US" sz="1600" dirty="0">
                        <a:solidFill>
                          <a:sysClr val="windowText" lastClr="000000"/>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718884967"/>
                  </a:ext>
                </a:extLst>
              </a:tr>
            </a:tbl>
          </a:graphicData>
        </a:graphic>
      </p:graphicFrame>
    </p:spTree>
    <p:extLst>
      <p:ext uri="{BB962C8B-B14F-4D97-AF65-F5344CB8AC3E}">
        <p14:creationId xmlns:p14="http://schemas.microsoft.com/office/powerpoint/2010/main" val="11451298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847CC7-0321-30A9-9FD7-64545AB80248}"/>
            </a:ext>
          </a:extLst>
        </p:cNvPr>
        <p:cNvGrpSpPr/>
        <p:nvPr/>
      </p:nvGrpSpPr>
      <p:grpSpPr>
        <a:xfrm>
          <a:off x="0" y="0"/>
          <a:ext cx="0" cy="0"/>
          <a:chOff x="0" y="0"/>
          <a:chExt cx="0" cy="0"/>
        </a:xfrm>
      </p:grpSpPr>
      <p:sp>
        <p:nvSpPr>
          <p:cNvPr id="13" name="Hộp Văn bản 12">
            <a:extLst>
              <a:ext uri="{FF2B5EF4-FFF2-40B4-BE49-F238E27FC236}">
                <a16:creationId xmlns:a16="http://schemas.microsoft.com/office/drawing/2014/main" id="{F786EC42-B6CF-2D26-75F3-D7469996F983}"/>
              </a:ext>
            </a:extLst>
          </p:cNvPr>
          <p:cNvSpPr txBox="1"/>
          <p:nvPr/>
        </p:nvSpPr>
        <p:spPr>
          <a:xfrm>
            <a:off x="519213" y="1965356"/>
            <a:ext cx="11023600" cy="456535"/>
          </a:xfrm>
          <a:prstGeom prst="rect">
            <a:avLst/>
          </a:prstGeom>
          <a:solidFill>
            <a:schemeClr val="accent5">
              <a:lumMod val="20000"/>
              <a:lumOff val="80000"/>
            </a:schemeClr>
          </a:solidFill>
        </p:spPr>
        <p:txBody>
          <a:bodyPr wrap="square" rtlCol="0">
            <a:spAutoFit/>
          </a:bodyPr>
          <a:lstStyle/>
          <a:p>
            <a:pPr>
              <a:lnSpc>
                <a:spcPct val="150000"/>
              </a:lnSpc>
            </a:pPr>
            <a:r>
              <a:rPr lang="vi-VN" dirty="0">
                <a:latin typeface="Arial" panose="020B0604020202020204" pitchFamily="34" charset="0"/>
              </a:rPr>
              <a:t>3) LẮP ĐẶT BỘ HÂM NƯỚC BỔ SUNG ĐỂ TẬN DỤNG NHIỆT THẢI TỪ LÒ SẤY TRO BAY VÀ TRO BAY</a:t>
            </a:r>
            <a:endParaRPr lang="en" sz="1050" dirty="0">
              <a:latin typeface="Arial" panose="020B0604020202020204" pitchFamily="34" charset="0"/>
            </a:endParaRPr>
          </a:p>
        </p:txBody>
      </p:sp>
      <p:sp>
        <p:nvSpPr>
          <p:cNvPr id="5" name="Lưu Đồ: Thay đổi Tiến Trình 4">
            <a:extLst>
              <a:ext uri="{FF2B5EF4-FFF2-40B4-BE49-F238E27FC236}">
                <a16:creationId xmlns:a16="http://schemas.microsoft.com/office/drawing/2014/main" id="{6F643A19-1808-0587-E5DB-F9FA0661B080}"/>
              </a:ext>
            </a:extLst>
          </p:cNvPr>
          <p:cNvSpPr/>
          <p:nvPr/>
        </p:nvSpPr>
        <p:spPr>
          <a:xfrm>
            <a:off x="445310" y="1249709"/>
            <a:ext cx="11023600" cy="751780"/>
          </a:xfrm>
          <a:prstGeom prst="flowChartAlternateProcess">
            <a:avLst/>
          </a:prstGeom>
          <a:ln>
            <a:solidFill>
              <a:schemeClr val="accent5"/>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vi-VN" sz="2400" dirty="0">
                <a:latin typeface="Arial" panose="020B0604020202020204" pitchFamily="34" charset="0"/>
              </a:rPr>
              <a:t>CÁC DỰ ÁN ĐƯỢC ĐỀ XUẤT</a:t>
            </a:r>
            <a:endParaRPr lang="en" sz="2400" dirty="0">
              <a:latin typeface="Arial" panose="020B0604020202020204" pitchFamily="34" charset="0"/>
            </a:endParaRPr>
          </a:p>
        </p:txBody>
      </p:sp>
      <p:sp>
        <p:nvSpPr>
          <p:cNvPr id="6" name="Hình Bầu dục 5">
            <a:extLst>
              <a:ext uri="{FF2B5EF4-FFF2-40B4-BE49-F238E27FC236}">
                <a16:creationId xmlns:a16="http://schemas.microsoft.com/office/drawing/2014/main" id="{70BC1080-DF98-B007-0266-323457D92E3C}"/>
              </a:ext>
            </a:extLst>
          </p:cNvPr>
          <p:cNvSpPr/>
          <p:nvPr/>
        </p:nvSpPr>
        <p:spPr>
          <a:xfrm>
            <a:off x="10859310" y="1135409"/>
            <a:ext cx="1219200" cy="1219200"/>
          </a:xfrm>
          <a:prstGeom prst="ellipse">
            <a:avLst/>
          </a:prstGeom>
          <a:solidFill>
            <a:schemeClr val="accent5"/>
          </a:solidFill>
          <a:ln w="15240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sz="900"/>
          </a:p>
        </p:txBody>
      </p:sp>
      <p:sp>
        <p:nvSpPr>
          <p:cNvPr id="7" name="Hộp Văn bản 6">
            <a:extLst>
              <a:ext uri="{FF2B5EF4-FFF2-40B4-BE49-F238E27FC236}">
                <a16:creationId xmlns:a16="http://schemas.microsoft.com/office/drawing/2014/main" id="{2CE9C84A-99D6-943B-436F-108C6F0824B5}"/>
              </a:ext>
            </a:extLst>
          </p:cNvPr>
          <p:cNvSpPr txBox="1"/>
          <p:nvPr/>
        </p:nvSpPr>
        <p:spPr>
          <a:xfrm>
            <a:off x="11166893" y="1488527"/>
            <a:ext cx="711200" cy="543675"/>
          </a:xfrm>
          <a:prstGeom prst="rect">
            <a:avLst/>
          </a:prstGeom>
          <a:noFill/>
        </p:spPr>
        <p:txBody>
          <a:bodyPr wrap="square" rtlCol="0">
            <a:spAutoFit/>
          </a:bodyPr>
          <a:lstStyle/>
          <a:p>
            <a:r>
              <a:rPr lang="en" sz="2800" dirty="0">
                <a:solidFill>
                  <a:schemeClr val="bg1"/>
                </a:solidFill>
                <a:latin typeface="Arial" panose="020B0604020202020204" pitchFamily="34" charset="0"/>
              </a:rPr>
              <a:t>03</a:t>
            </a:r>
            <a:endParaRPr lang="en-US" sz="2800" dirty="0">
              <a:solidFill>
                <a:schemeClr val="bg1"/>
              </a:solidFill>
              <a:latin typeface="Arial" panose="020B0604020202020204" pitchFamily="34" charset="0"/>
            </a:endParaRPr>
          </a:p>
        </p:txBody>
      </p:sp>
      <p:graphicFrame>
        <p:nvGraphicFramePr>
          <p:cNvPr id="10" name="Bảng 9">
            <a:extLst>
              <a:ext uri="{FF2B5EF4-FFF2-40B4-BE49-F238E27FC236}">
                <a16:creationId xmlns:a16="http://schemas.microsoft.com/office/drawing/2014/main" id="{97E69DEB-C5B2-05E2-3300-47FF58537A6C}"/>
              </a:ext>
            </a:extLst>
          </p:cNvPr>
          <p:cNvGraphicFramePr>
            <a:graphicFrameLocks noGrp="1"/>
          </p:cNvGraphicFramePr>
          <p:nvPr>
            <p:extLst>
              <p:ext uri="{D42A27DB-BD31-4B8C-83A1-F6EECF244321}">
                <p14:modId xmlns:p14="http://schemas.microsoft.com/office/powerpoint/2010/main" val="784273861"/>
              </p:ext>
            </p:extLst>
          </p:nvPr>
        </p:nvGraphicFramePr>
        <p:xfrm>
          <a:off x="519214" y="2413658"/>
          <a:ext cx="11122418" cy="3953269"/>
        </p:xfrm>
        <a:graphic>
          <a:graphicData uri="http://schemas.openxmlformats.org/drawingml/2006/table">
            <a:tbl>
              <a:tblPr bandRow="1">
                <a:tableStyleId>{7DF18680-E054-41AD-8BC1-D1AEF772440D}</a:tableStyleId>
              </a:tblPr>
              <a:tblGrid>
                <a:gridCol w="3525667">
                  <a:extLst>
                    <a:ext uri="{9D8B030D-6E8A-4147-A177-3AD203B41FA5}">
                      <a16:colId xmlns:a16="http://schemas.microsoft.com/office/drawing/2014/main" val="1078500715"/>
                    </a:ext>
                  </a:extLst>
                </a:gridCol>
                <a:gridCol w="7596751">
                  <a:extLst>
                    <a:ext uri="{9D8B030D-6E8A-4147-A177-3AD203B41FA5}">
                      <a16:colId xmlns:a16="http://schemas.microsoft.com/office/drawing/2014/main" val="3640619500"/>
                    </a:ext>
                  </a:extLst>
                </a:gridCol>
              </a:tblGrid>
              <a:tr h="288557">
                <a:tc gridSpan="2">
                  <a:txBody>
                    <a:bodyPr/>
                    <a:lstStyle/>
                    <a:p>
                      <a:pPr algn="ctr">
                        <a:lnSpc>
                          <a:spcPct val="130000"/>
                        </a:lnSpc>
                        <a:spcBef>
                          <a:spcPts val="300"/>
                        </a:spcBef>
                        <a:spcAft>
                          <a:spcPts val="300"/>
                        </a:spcAft>
                        <a:buNone/>
                      </a:pPr>
                      <a:r>
                        <a:rPr lang="vi-VN" sz="1600" b="1" dirty="0">
                          <a:effectLst/>
                          <a:latin typeface="+mn-lt"/>
                          <a:ea typeface="Times New Roman" panose="02020603050405020304" pitchFamily="18" charset="0"/>
                          <a:cs typeface="Arial" panose="020B0604020202020204" pitchFamily="34" charset="0"/>
                        </a:rPr>
                        <a:t>Dự kiến chi phí đầu tư của dự án</a:t>
                      </a:r>
                      <a:endParaRPr lang="vi-VN" sz="1600" b="1" dirty="0">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solidFill>
                      <a:schemeClr val="accent5">
                        <a:lumMod val="60000"/>
                        <a:lumOff val="40000"/>
                      </a:schemeClr>
                    </a:solidFill>
                  </a:tcPr>
                </a:tc>
                <a:tc hMerge="1">
                  <a:txBody>
                    <a:bodyPr/>
                    <a:lstStyle/>
                    <a:p>
                      <a:pPr>
                        <a:lnSpc>
                          <a:spcPct val="130000"/>
                        </a:lnSpc>
                        <a:spcBef>
                          <a:spcPts val="300"/>
                        </a:spcBef>
                        <a:spcAft>
                          <a:spcPts val="300"/>
                        </a:spcAft>
                        <a:buNone/>
                      </a:pPr>
                      <a:endParaRPr lang="vi-VN" sz="28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904192264"/>
                  </a:ext>
                </a:extLst>
              </a:tr>
              <a:tr h="745490">
                <a:tc>
                  <a:txBody>
                    <a:bodyPr/>
                    <a:lstStyle/>
                    <a:p>
                      <a:pPr>
                        <a:lnSpc>
                          <a:spcPct val="130000"/>
                        </a:lnSpc>
                        <a:spcBef>
                          <a:spcPts val="300"/>
                        </a:spcBef>
                        <a:spcAft>
                          <a:spcPts val="300"/>
                        </a:spcAft>
                        <a:buNone/>
                      </a:pPr>
                      <a:r>
                        <a:rPr lang="it-IT" sz="1600" b="1" dirty="0">
                          <a:effectLst/>
                          <a:latin typeface="Arial" panose="020B0604020202020204" pitchFamily="34" charset="0"/>
                          <a:cs typeface="Arial" panose="020B0604020202020204" pitchFamily="34" charset="0"/>
                        </a:rPr>
                        <a:t>1. Chi phí đầu tư:</a:t>
                      </a:r>
                      <a:endParaRPr lang="vi-VN" sz="1600" b="1" dirty="0">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marL="0" marR="0" lvl="0" indent="0" algn="l" defTabSz="914400" rtl="0" eaLnBrk="1" fontAlgn="auto" latinLnBrk="0" hangingPunct="1">
                        <a:lnSpc>
                          <a:spcPct val="130000"/>
                        </a:lnSpc>
                        <a:spcBef>
                          <a:spcPts val="300"/>
                        </a:spcBef>
                        <a:spcAft>
                          <a:spcPts val="300"/>
                        </a:spcAft>
                        <a:buClrTx/>
                        <a:buSzTx/>
                        <a:buFontTx/>
                        <a:buNone/>
                        <a:tabLst/>
                        <a:defRPr/>
                      </a:pPr>
                      <a:r>
                        <a:rPr lang="vi-VN" sz="1600" dirty="0">
                          <a:effectLst/>
                          <a:latin typeface="+mn-lt"/>
                          <a:cs typeface="Arial" panose="020B0604020202020204" pitchFamily="34" charset="0"/>
                        </a:rPr>
                        <a:t>Dự kiến chi phí đầu tư bao gồm thiết bị, lắp đặt, thử nghiệm và nghiệm thu: 1.589.500.000 VNĐ</a:t>
                      </a:r>
                      <a:endParaRPr lang="vi-VN" sz="1600" dirty="0">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extLst>
                  <a:ext uri="{0D108BD9-81ED-4DB2-BD59-A6C34878D82A}">
                    <a16:rowId xmlns:a16="http://schemas.microsoft.com/office/drawing/2014/main" val="554571448"/>
                  </a:ext>
                </a:extLst>
              </a:tr>
              <a:tr h="1974141">
                <a:tc>
                  <a:txBody>
                    <a:bodyPr/>
                    <a:lstStyle/>
                    <a:p>
                      <a:pPr>
                        <a:lnSpc>
                          <a:spcPct val="130000"/>
                        </a:lnSpc>
                        <a:spcBef>
                          <a:spcPts val="300"/>
                        </a:spcBef>
                        <a:spcAft>
                          <a:spcPts val="300"/>
                        </a:spcAft>
                        <a:buNone/>
                      </a:pPr>
                      <a:r>
                        <a:rPr lang="it-IT" sz="1600" b="1" dirty="0">
                          <a:effectLst/>
                          <a:latin typeface="Arial" panose="020B0604020202020204" pitchFamily="34" charset="0"/>
                          <a:cs typeface="Arial" panose="020B0604020202020204" pitchFamily="34" charset="0"/>
                        </a:rPr>
                        <a:t>2. Chi phí vận hành:</a:t>
                      </a:r>
                      <a:endParaRPr lang="vi-VN" sz="1600" b="1" dirty="0">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marL="0" marR="0" lvl="0" indent="0" algn="l" defTabSz="914400" rtl="0" eaLnBrk="1" fontAlgn="auto" latinLnBrk="0" hangingPunct="1">
                        <a:lnSpc>
                          <a:spcPct val="130000"/>
                        </a:lnSpc>
                        <a:spcBef>
                          <a:spcPts val="300"/>
                        </a:spcBef>
                        <a:spcAft>
                          <a:spcPts val="300"/>
                        </a:spcAft>
                        <a:buClrTx/>
                        <a:buSzTx/>
                        <a:buFontTx/>
                        <a:buNone/>
                        <a:tabLst/>
                        <a:defRPr/>
                      </a:pPr>
                      <a:r>
                        <a:rPr lang="vi-VN" sz="1600" dirty="0">
                          <a:effectLst/>
                          <a:latin typeface="+mn-lt"/>
                          <a:cs typeface="Arial" panose="020B0604020202020204" pitchFamily="34" charset="0"/>
                        </a:rPr>
                        <a:t>Chi phí vận hành cho hệ thống chỉ bao gồm chi phí điện để cung cấp nước bổ sung cho lò hơi.</a:t>
                      </a:r>
                      <a:r>
                        <a:rPr lang="en-US" sz="1600" dirty="0">
                          <a:effectLst/>
                          <a:latin typeface="+mn-lt"/>
                          <a:cs typeface="Arial" panose="020B0604020202020204" pitchFamily="34" charset="0"/>
                        </a:rPr>
                        <a:t> </a:t>
                      </a:r>
                    </a:p>
                    <a:p>
                      <a:pPr marL="0" marR="0" lvl="0" indent="0" algn="l" defTabSz="914400" rtl="0" eaLnBrk="1" fontAlgn="auto" latinLnBrk="0" hangingPunct="1">
                        <a:lnSpc>
                          <a:spcPct val="130000"/>
                        </a:lnSpc>
                        <a:spcBef>
                          <a:spcPts val="300"/>
                        </a:spcBef>
                        <a:spcAft>
                          <a:spcPts val="300"/>
                        </a:spcAft>
                        <a:buClrTx/>
                        <a:buSzTx/>
                        <a:buFontTx/>
                        <a:buNone/>
                        <a:tabLst/>
                        <a:defRPr/>
                      </a:pPr>
                      <a:r>
                        <a:rPr lang="vi-VN" sz="1600" dirty="0">
                          <a:effectLst/>
                          <a:latin typeface="+mn-lt"/>
                          <a:cs typeface="Arial" panose="020B0604020202020204" pitchFamily="34" charset="0"/>
                        </a:rPr>
                        <a:t>Công suất điện của động cơ bơm (kW): 15. </a:t>
                      </a:r>
                      <a:endParaRPr lang="en-US" sz="1600" dirty="0">
                        <a:effectLst/>
                        <a:latin typeface="+mn-lt"/>
                        <a:cs typeface="Arial" panose="020B0604020202020204" pitchFamily="34" charset="0"/>
                      </a:endParaRPr>
                    </a:p>
                    <a:p>
                      <a:pPr marL="0" marR="0" lvl="0" indent="0" algn="l" defTabSz="914400" rtl="0" eaLnBrk="1" fontAlgn="auto" latinLnBrk="0" hangingPunct="1">
                        <a:lnSpc>
                          <a:spcPct val="130000"/>
                        </a:lnSpc>
                        <a:spcBef>
                          <a:spcPts val="300"/>
                        </a:spcBef>
                        <a:spcAft>
                          <a:spcPts val="300"/>
                        </a:spcAft>
                        <a:buClrTx/>
                        <a:buSzTx/>
                        <a:buFontTx/>
                        <a:buNone/>
                        <a:tabLst/>
                        <a:defRPr/>
                      </a:pPr>
                      <a:r>
                        <a:rPr lang="vi-VN" sz="1600" dirty="0">
                          <a:effectLst/>
                          <a:latin typeface="+mn-lt"/>
                          <a:cs typeface="Arial" panose="020B0604020202020204" pitchFamily="34" charset="0"/>
                        </a:rPr>
                        <a:t>Số giờ hoạt động mỗi năm (h/năm): 6.800. </a:t>
                      </a:r>
                      <a:endParaRPr lang="en-US" sz="1600" dirty="0">
                        <a:effectLst/>
                        <a:latin typeface="+mn-lt"/>
                        <a:cs typeface="Arial" panose="020B0604020202020204" pitchFamily="34" charset="0"/>
                      </a:endParaRPr>
                    </a:p>
                    <a:p>
                      <a:pPr marL="0" marR="0" lvl="0" indent="0" algn="l" defTabSz="914400" rtl="0" eaLnBrk="1" fontAlgn="auto" latinLnBrk="0" hangingPunct="1">
                        <a:lnSpc>
                          <a:spcPct val="130000"/>
                        </a:lnSpc>
                        <a:spcBef>
                          <a:spcPts val="300"/>
                        </a:spcBef>
                        <a:spcAft>
                          <a:spcPts val="300"/>
                        </a:spcAft>
                        <a:buClrTx/>
                        <a:buSzTx/>
                        <a:buFontTx/>
                        <a:buNone/>
                        <a:tabLst/>
                        <a:defRPr/>
                      </a:pPr>
                      <a:r>
                        <a:rPr lang="vi-VN" sz="1600" dirty="0">
                          <a:effectLst/>
                          <a:latin typeface="+mn-lt"/>
                          <a:cs typeface="Arial" panose="020B0604020202020204" pitchFamily="34" charset="0"/>
                        </a:rPr>
                        <a:t>Giá điện công nghiệp (đồng/kWh): 1.611. </a:t>
                      </a:r>
                      <a:endParaRPr lang="en-US" sz="1600" dirty="0">
                        <a:effectLst/>
                        <a:latin typeface="+mn-lt"/>
                        <a:cs typeface="Arial" panose="020B0604020202020204" pitchFamily="34" charset="0"/>
                      </a:endParaRPr>
                    </a:p>
                    <a:p>
                      <a:pPr marL="0" marR="0" lvl="0" indent="0" algn="l" defTabSz="914400" rtl="0" eaLnBrk="1" fontAlgn="auto" latinLnBrk="0" hangingPunct="1">
                        <a:lnSpc>
                          <a:spcPct val="130000"/>
                        </a:lnSpc>
                        <a:spcBef>
                          <a:spcPts val="300"/>
                        </a:spcBef>
                        <a:spcAft>
                          <a:spcPts val="300"/>
                        </a:spcAft>
                        <a:buClrTx/>
                        <a:buSzTx/>
                        <a:buFontTx/>
                        <a:buNone/>
                        <a:tabLst/>
                        <a:defRPr/>
                      </a:pPr>
                      <a:r>
                        <a:rPr lang="vi-VN" sz="1600" dirty="0">
                          <a:effectLst/>
                          <a:latin typeface="+mn-lt"/>
                          <a:cs typeface="Arial" panose="020B0604020202020204" pitchFamily="34" charset="0"/>
                        </a:rPr>
                        <a:t>Chi phí vận hành máy bơm (đồng/năm): 164.322.000</a:t>
                      </a:r>
                      <a:endParaRPr lang="en-US" sz="1600" dirty="0">
                        <a:effectLst/>
                        <a:latin typeface="Arial" panose="020B0604020202020204" pitchFamily="34" charset="0"/>
                        <a:cs typeface="Arial" panose="020B0604020202020204" pitchFamily="34" charset="0"/>
                      </a:endParaRPr>
                    </a:p>
                  </a:txBody>
                  <a:tcPr marL="45720" marR="45720" marT="0" marB="0" anchor="ctr"/>
                </a:tc>
                <a:extLst>
                  <a:ext uri="{0D108BD9-81ED-4DB2-BD59-A6C34878D82A}">
                    <a16:rowId xmlns:a16="http://schemas.microsoft.com/office/drawing/2014/main" val="3848865332"/>
                  </a:ext>
                </a:extLst>
              </a:tr>
              <a:tr h="745490">
                <a:tc>
                  <a:txBody>
                    <a:bodyPr/>
                    <a:lstStyle/>
                    <a:p>
                      <a:pPr>
                        <a:lnSpc>
                          <a:spcPct val="130000"/>
                        </a:lnSpc>
                        <a:spcBef>
                          <a:spcPts val="300"/>
                        </a:spcBef>
                        <a:spcAft>
                          <a:spcPts val="300"/>
                        </a:spcAft>
                        <a:buNone/>
                      </a:pPr>
                      <a:r>
                        <a:rPr lang="it-IT" sz="1600" b="1" dirty="0">
                          <a:effectLst/>
                          <a:latin typeface="Arial" panose="020B0604020202020204" pitchFamily="34" charset="0"/>
                          <a:cs typeface="Arial" panose="020B0604020202020204" pitchFamily="34" charset="0"/>
                        </a:rPr>
                        <a:t>3. Chi phí bảo trì</a:t>
                      </a:r>
                      <a:endParaRPr lang="vi-VN" sz="1600" b="1" dirty="0">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marL="0" marR="0" lvl="0" indent="0" algn="l" defTabSz="914400" rtl="0" eaLnBrk="1" fontAlgn="auto" latinLnBrk="0" hangingPunct="1">
                        <a:lnSpc>
                          <a:spcPct val="130000"/>
                        </a:lnSpc>
                        <a:spcBef>
                          <a:spcPts val="300"/>
                        </a:spcBef>
                        <a:spcAft>
                          <a:spcPts val="300"/>
                        </a:spcAft>
                        <a:buClrTx/>
                        <a:buSzTx/>
                        <a:buFontTx/>
                        <a:buNone/>
                        <a:tabLst/>
                        <a:defRPr/>
                      </a:pPr>
                      <a:r>
                        <a:rPr lang="vi-VN" sz="1600" dirty="0">
                          <a:effectLst/>
                          <a:latin typeface="+mn-lt"/>
                          <a:cs typeface="Arial" panose="020B0604020202020204" pitchFamily="34" charset="0"/>
                        </a:rPr>
                        <a:t>Chi phí bảo trì trong vòng 7 năm: 10% chi phí dầu bôi trơn cho hệ thống bơm</a:t>
                      </a:r>
                      <a:endParaRPr lang="vi-VN" sz="1600" dirty="0">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extLst>
                  <a:ext uri="{0D108BD9-81ED-4DB2-BD59-A6C34878D82A}">
                    <a16:rowId xmlns:a16="http://schemas.microsoft.com/office/drawing/2014/main" val="1501078618"/>
                  </a:ext>
                </a:extLst>
              </a:tr>
            </a:tbl>
          </a:graphicData>
        </a:graphic>
      </p:graphicFrame>
    </p:spTree>
    <p:extLst>
      <p:ext uri="{BB962C8B-B14F-4D97-AF65-F5344CB8AC3E}">
        <p14:creationId xmlns:p14="http://schemas.microsoft.com/office/powerpoint/2010/main" val="29815996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A0E068-C60A-F337-4EAE-1CC645727403}"/>
            </a:ext>
          </a:extLst>
        </p:cNvPr>
        <p:cNvGrpSpPr/>
        <p:nvPr/>
      </p:nvGrpSpPr>
      <p:grpSpPr>
        <a:xfrm>
          <a:off x="0" y="0"/>
          <a:ext cx="0" cy="0"/>
          <a:chOff x="0" y="0"/>
          <a:chExt cx="0" cy="0"/>
        </a:xfrm>
      </p:grpSpPr>
      <p:sp>
        <p:nvSpPr>
          <p:cNvPr id="9" name="Hộp Văn bản 8">
            <a:extLst>
              <a:ext uri="{FF2B5EF4-FFF2-40B4-BE49-F238E27FC236}">
                <a16:creationId xmlns:a16="http://schemas.microsoft.com/office/drawing/2014/main" id="{2208FA6D-BC7E-7919-71FC-6053265D30D5}"/>
              </a:ext>
            </a:extLst>
          </p:cNvPr>
          <p:cNvSpPr txBox="1"/>
          <p:nvPr/>
        </p:nvSpPr>
        <p:spPr>
          <a:xfrm>
            <a:off x="584200" y="2004746"/>
            <a:ext cx="11023600" cy="589072"/>
          </a:xfrm>
          <a:prstGeom prst="rect">
            <a:avLst/>
          </a:prstGeom>
          <a:solidFill>
            <a:schemeClr val="accent5">
              <a:lumMod val="20000"/>
              <a:lumOff val="80000"/>
            </a:schemeClr>
          </a:solidFill>
        </p:spPr>
        <p:txBody>
          <a:bodyPr wrap="square" rtlCol="0">
            <a:spAutoFit/>
          </a:bodyPr>
          <a:lstStyle/>
          <a:p>
            <a:pPr>
              <a:lnSpc>
                <a:spcPct val="150000"/>
              </a:lnSpc>
            </a:pPr>
            <a:r>
              <a:rPr lang="vi-VN" sz="2400" dirty="0">
                <a:latin typeface="Arial" panose="020B0604020202020204" pitchFamily="34" charset="0"/>
              </a:rPr>
              <a:t>VỐN ĐẦU TƯ</a:t>
            </a:r>
            <a:endParaRPr lang="en" sz="2400" dirty="0">
              <a:latin typeface="Arial" panose="020B0604020202020204" pitchFamily="34" charset="0"/>
            </a:endParaRPr>
          </a:p>
        </p:txBody>
      </p:sp>
      <p:sp>
        <p:nvSpPr>
          <p:cNvPr id="5" name="Lưu Đồ: Thay đổi Tiến Trình 4">
            <a:extLst>
              <a:ext uri="{FF2B5EF4-FFF2-40B4-BE49-F238E27FC236}">
                <a16:creationId xmlns:a16="http://schemas.microsoft.com/office/drawing/2014/main" id="{90837214-12F1-75D9-445D-C3ED7EC12F4E}"/>
              </a:ext>
            </a:extLst>
          </p:cNvPr>
          <p:cNvSpPr/>
          <p:nvPr/>
        </p:nvSpPr>
        <p:spPr>
          <a:xfrm>
            <a:off x="406400" y="1298347"/>
            <a:ext cx="11023600" cy="751780"/>
          </a:xfrm>
          <a:prstGeom prst="flowChartAlternateProcess">
            <a:avLst/>
          </a:prstGeom>
          <a:ln>
            <a:solidFill>
              <a:schemeClr val="accent5"/>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en-US" sz="2667" dirty="0">
                <a:latin typeface="Arial" panose="020B0604020202020204" pitchFamily="34" charset="0"/>
              </a:rPr>
              <a:t>PHÂN TÍCH TÀI CHÍNH</a:t>
            </a:r>
            <a:endParaRPr lang="en" sz="2667" dirty="0">
              <a:latin typeface="Arial" panose="020B0604020202020204" pitchFamily="34" charset="0"/>
            </a:endParaRPr>
          </a:p>
        </p:txBody>
      </p:sp>
      <p:sp>
        <p:nvSpPr>
          <p:cNvPr id="6" name="Hình Bầu dục 5">
            <a:extLst>
              <a:ext uri="{FF2B5EF4-FFF2-40B4-BE49-F238E27FC236}">
                <a16:creationId xmlns:a16="http://schemas.microsoft.com/office/drawing/2014/main" id="{BC217188-51AF-ED7B-2D2F-B76F9B6D0839}"/>
              </a:ext>
            </a:extLst>
          </p:cNvPr>
          <p:cNvSpPr/>
          <p:nvPr/>
        </p:nvSpPr>
        <p:spPr>
          <a:xfrm>
            <a:off x="10820400" y="1184047"/>
            <a:ext cx="1219200" cy="1219200"/>
          </a:xfrm>
          <a:prstGeom prst="ellipse">
            <a:avLst/>
          </a:prstGeom>
          <a:solidFill>
            <a:schemeClr val="accent5"/>
          </a:solidFill>
          <a:ln w="15240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sz="933"/>
          </a:p>
        </p:txBody>
      </p:sp>
      <p:sp>
        <p:nvSpPr>
          <p:cNvPr id="7" name="Hộp Văn bản 6">
            <a:extLst>
              <a:ext uri="{FF2B5EF4-FFF2-40B4-BE49-F238E27FC236}">
                <a16:creationId xmlns:a16="http://schemas.microsoft.com/office/drawing/2014/main" id="{09080127-2322-7EAA-F750-D931250B1095}"/>
              </a:ext>
            </a:extLst>
          </p:cNvPr>
          <p:cNvSpPr txBox="1"/>
          <p:nvPr/>
        </p:nvSpPr>
        <p:spPr>
          <a:xfrm>
            <a:off x="11127984" y="1537166"/>
            <a:ext cx="911617" cy="543675"/>
          </a:xfrm>
          <a:prstGeom prst="rect">
            <a:avLst/>
          </a:prstGeom>
          <a:noFill/>
        </p:spPr>
        <p:txBody>
          <a:bodyPr wrap="square" rtlCol="0">
            <a:spAutoFit/>
          </a:bodyPr>
          <a:lstStyle/>
          <a:p>
            <a:r>
              <a:rPr lang="en" sz="2933" dirty="0">
                <a:solidFill>
                  <a:schemeClr val="bg1"/>
                </a:solidFill>
                <a:latin typeface="Arial" panose="020B0604020202020204" pitchFamily="34" charset="0"/>
              </a:rPr>
              <a:t>04</a:t>
            </a:r>
          </a:p>
        </p:txBody>
      </p:sp>
      <p:graphicFrame>
        <p:nvGraphicFramePr>
          <p:cNvPr id="11" name="Bảng 10">
            <a:extLst>
              <a:ext uri="{FF2B5EF4-FFF2-40B4-BE49-F238E27FC236}">
                <a16:creationId xmlns:a16="http://schemas.microsoft.com/office/drawing/2014/main" id="{F6A235B9-A9F0-31ED-4EA5-634BDD6DD7FF}"/>
              </a:ext>
            </a:extLst>
          </p:cNvPr>
          <p:cNvGraphicFramePr>
            <a:graphicFrameLocks noGrp="1"/>
          </p:cNvGraphicFramePr>
          <p:nvPr>
            <p:extLst>
              <p:ext uri="{D42A27DB-BD31-4B8C-83A1-F6EECF244321}">
                <p14:modId xmlns:p14="http://schemas.microsoft.com/office/powerpoint/2010/main" val="1735160721"/>
              </p:ext>
            </p:extLst>
          </p:nvPr>
        </p:nvGraphicFramePr>
        <p:xfrm>
          <a:off x="68094" y="2593818"/>
          <a:ext cx="11887199" cy="4249187"/>
        </p:xfrm>
        <a:graphic>
          <a:graphicData uri="http://schemas.openxmlformats.org/drawingml/2006/table">
            <a:tbl>
              <a:tblPr firstRow="1" firstCol="1" bandRow="1">
                <a:tableStyleId>{7DF18680-E054-41AD-8BC1-D1AEF772440D}</a:tableStyleId>
              </a:tblPr>
              <a:tblGrid>
                <a:gridCol w="1393179">
                  <a:extLst>
                    <a:ext uri="{9D8B030D-6E8A-4147-A177-3AD203B41FA5}">
                      <a16:colId xmlns:a16="http://schemas.microsoft.com/office/drawing/2014/main" val="3288325924"/>
                    </a:ext>
                  </a:extLst>
                </a:gridCol>
                <a:gridCol w="4550420">
                  <a:extLst>
                    <a:ext uri="{9D8B030D-6E8A-4147-A177-3AD203B41FA5}">
                      <a16:colId xmlns:a16="http://schemas.microsoft.com/office/drawing/2014/main" val="276122922"/>
                    </a:ext>
                  </a:extLst>
                </a:gridCol>
                <a:gridCol w="1493079">
                  <a:extLst>
                    <a:ext uri="{9D8B030D-6E8A-4147-A177-3AD203B41FA5}">
                      <a16:colId xmlns:a16="http://schemas.microsoft.com/office/drawing/2014/main" val="3136009036"/>
                    </a:ext>
                  </a:extLst>
                </a:gridCol>
                <a:gridCol w="2354469">
                  <a:extLst>
                    <a:ext uri="{9D8B030D-6E8A-4147-A177-3AD203B41FA5}">
                      <a16:colId xmlns:a16="http://schemas.microsoft.com/office/drawing/2014/main" val="1989447977"/>
                    </a:ext>
                  </a:extLst>
                </a:gridCol>
                <a:gridCol w="2096052">
                  <a:extLst>
                    <a:ext uri="{9D8B030D-6E8A-4147-A177-3AD203B41FA5}">
                      <a16:colId xmlns:a16="http://schemas.microsoft.com/office/drawing/2014/main" val="3270301086"/>
                    </a:ext>
                  </a:extLst>
                </a:gridCol>
              </a:tblGrid>
              <a:tr h="212980">
                <a:tc gridSpan="5">
                  <a:txBody>
                    <a:bodyPr/>
                    <a:lstStyle/>
                    <a:p>
                      <a:pPr algn="ctr">
                        <a:lnSpc>
                          <a:spcPct val="100000"/>
                        </a:lnSpc>
                        <a:buNone/>
                      </a:pPr>
                      <a:r>
                        <a:rPr lang="e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rPr>
                        <a:t>CAPEX</a:t>
                      </a:r>
                    </a:p>
                  </a:txBody>
                  <a:tcPr marL="45720" marR="45720" marT="0" marB="0" anchor="ctr">
                    <a:solidFill>
                      <a:schemeClr val="accent5">
                        <a:lumMod val="60000"/>
                        <a:lumOff val="40000"/>
                      </a:schemeClr>
                    </a:solidFill>
                  </a:tcPr>
                </a:tc>
                <a:tc hMerge="1">
                  <a:txBody>
                    <a:bodyPr/>
                    <a:lstStyle/>
                    <a:p>
                      <a:pPr algn="ctr">
                        <a:lnSpc>
                          <a:spcPct val="100000"/>
                        </a:lnSpc>
                        <a:buNone/>
                      </a:pPr>
                      <a:endParaRPr lang="vi-VN" sz="2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solidFill>
                      <a:schemeClr val="accent5">
                        <a:lumMod val="60000"/>
                        <a:lumOff val="40000"/>
                      </a:schemeClr>
                    </a:solidFill>
                  </a:tcPr>
                </a:tc>
                <a:tc hMerge="1">
                  <a:txBody>
                    <a:bodyPr/>
                    <a:lstStyle/>
                    <a:p>
                      <a:pPr algn="ctr">
                        <a:lnSpc>
                          <a:spcPct val="100000"/>
                        </a:lnSpc>
                        <a:buNone/>
                      </a:pPr>
                      <a:endParaRPr lang="vi-VN" sz="2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solidFill>
                      <a:schemeClr val="accent5">
                        <a:lumMod val="60000"/>
                        <a:lumOff val="40000"/>
                      </a:schemeClr>
                    </a:solidFill>
                  </a:tcPr>
                </a:tc>
                <a:tc hMerge="1">
                  <a:txBody>
                    <a:bodyPr/>
                    <a:lstStyle/>
                    <a:p>
                      <a:pPr algn="ctr">
                        <a:lnSpc>
                          <a:spcPct val="100000"/>
                        </a:lnSpc>
                        <a:buNone/>
                      </a:pPr>
                      <a:endParaRPr lang="vi-VN" sz="2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solidFill>
                      <a:schemeClr val="accent5">
                        <a:lumMod val="60000"/>
                        <a:lumOff val="40000"/>
                      </a:schemeClr>
                    </a:solidFill>
                  </a:tcPr>
                </a:tc>
                <a:tc hMerge="1">
                  <a:txBody>
                    <a:bodyPr/>
                    <a:lstStyle/>
                    <a:p>
                      <a:pPr algn="ctr">
                        <a:lnSpc>
                          <a:spcPct val="100000"/>
                        </a:lnSpc>
                        <a:buNone/>
                      </a:pPr>
                      <a:endParaRPr lang="vi-VN" sz="200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solidFill>
                      <a:schemeClr val="accent5">
                        <a:lumMod val="60000"/>
                        <a:lumOff val="40000"/>
                      </a:schemeClr>
                    </a:solidFill>
                  </a:tcPr>
                </a:tc>
                <a:extLst>
                  <a:ext uri="{0D108BD9-81ED-4DB2-BD59-A6C34878D82A}">
                    <a16:rowId xmlns:a16="http://schemas.microsoft.com/office/drawing/2014/main" val="3281958481"/>
                  </a:ext>
                </a:extLst>
              </a:tr>
              <a:tr h="212980">
                <a:tc>
                  <a:txBody>
                    <a:bodyPr/>
                    <a:lstStyle/>
                    <a:p>
                      <a:pPr algn="ctr">
                        <a:lnSpc>
                          <a:spcPct val="100000"/>
                        </a:lnSpc>
                        <a:buNone/>
                      </a:pPr>
                      <a:r>
                        <a:rPr lang="en" sz="1300" dirty="0">
                          <a:solidFill>
                            <a:sysClr val="windowText" lastClr="000000"/>
                          </a:solidFill>
                          <a:effectLst/>
                          <a:latin typeface="Arial" panose="020B0604020202020204" pitchFamily="34" charset="0"/>
                          <a:cs typeface="Arial" panose="020B0604020202020204" pitchFamily="34" charset="0"/>
                        </a:rPr>
                        <a:t>STT</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solidFill>
                      <a:schemeClr val="accent5">
                        <a:lumMod val="60000"/>
                        <a:lumOff val="40000"/>
                      </a:schemeClr>
                    </a:solidFill>
                  </a:tcPr>
                </a:tc>
                <a:tc>
                  <a:txBody>
                    <a:bodyPr/>
                    <a:lstStyle/>
                    <a:p>
                      <a:pPr algn="ctr">
                        <a:lnSpc>
                          <a:spcPct val="100000"/>
                        </a:lnSpc>
                        <a:buNone/>
                      </a:pPr>
                      <a:r>
                        <a:rPr lang="en-US" sz="1300" dirty="0">
                          <a:solidFill>
                            <a:sysClr val="windowText" lastClr="000000"/>
                          </a:solidFill>
                          <a:effectLst/>
                          <a:latin typeface="Arial" panose="020B0604020202020204" pitchFamily="34" charset="0"/>
                          <a:cs typeface="Arial" panose="020B0604020202020204" pitchFamily="34" charset="0"/>
                        </a:rPr>
                        <a:t>Khoản</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solidFill>
                      <a:schemeClr val="accent5">
                        <a:lumMod val="60000"/>
                        <a:lumOff val="40000"/>
                      </a:schemeClr>
                    </a:solidFill>
                  </a:tcPr>
                </a:tc>
                <a:tc>
                  <a:txBody>
                    <a:bodyPr/>
                    <a:lstStyle/>
                    <a:p>
                      <a:pPr algn="ctr">
                        <a:lnSpc>
                          <a:spcPct val="100000"/>
                        </a:lnSpc>
                        <a:buNone/>
                      </a:pPr>
                      <a:r>
                        <a:rPr lang="vi-VN" sz="1300" dirty="0">
                          <a:solidFill>
                            <a:sysClr val="windowText" lastClr="000000"/>
                          </a:solidFill>
                          <a:effectLst/>
                          <a:latin typeface="+mn-lt"/>
                          <a:cs typeface="Arial" panose="020B0604020202020204" pitchFamily="34" charset="0"/>
                        </a:rPr>
                        <a:t>Đơn vị</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solidFill>
                      <a:schemeClr val="accent5">
                        <a:lumMod val="60000"/>
                        <a:lumOff val="40000"/>
                      </a:schemeClr>
                    </a:solidFill>
                  </a:tcPr>
                </a:tc>
                <a:tc>
                  <a:txBody>
                    <a:bodyPr/>
                    <a:lstStyle/>
                    <a:p>
                      <a:pPr algn="ctr">
                        <a:lnSpc>
                          <a:spcPct val="100000"/>
                        </a:lnSpc>
                        <a:buNone/>
                      </a:pPr>
                      <a:r>
                        <a:rPr lang="vi-VN" sz="1300" dirty="0">
                          <a:solidFill>
                            <a:sysClr val="windowText" lastClr="000000"/>
                          </a:solidFill>
                          <a:effectLst/>
                          <a:latin typeface="+mn-lt"/>
                          <a:cs typeface="Arial" panose="020B0604020202020204" pitchFamily="34" charset="0"/>
                        </a:rPr>
                        <a:t>Giá trị trước VAT</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solidFill>
                      <a:schemeClr val="accent5">
                        <a:lumMod val="60000"/>
                        <a:lumOff val="40000"/>
                      </a:schemeClr>
                    </a:solidFill>
                  </a:tcPr>
                </a:tc>
                <a:tc>
                  <a:txBody>
                    <a:bodyPr/>
                    <a:lstStyle/>
                    <a:p>
                      <a:pPr algn="ctr">
                        <a:lnSpc>
                          <a:spcPct val="100000"/>
                        </a:lnSpc>
                        <a:buNone/>
                      </a:pPr>
                      <a:r>
                        <a:rPr lang="vi-VN" sz="1300" dirty="0">
                          <a:solidFill>
                            <a:sysClr val="windowText" lastClr="000000"/>
                          </a:solidFill>
                          <a:effectLst/>
                          <a:latin typeface="+mn-lt"/>
                          <a:cs typeface="Arial" panose="020B0604020202020204" pitchFamily="34" charset="0"/>
                        </a:rPr>
                        <a:t>Giá trị sau VAT</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solidFill>
                      <a:schemeClr val="accent5">
                        <a:lumMod val="60000"/>
                        <a:lumOff val="40000"/>
                      </a:schemeClr>
                    </a:solidFill>
                  </a:tcPr>
                </a:tc>
                <a:extLst>
                  <a:ext uri="{0D108BD9-81ED-4DB2-BD59-A6C34878D82A}">
                    <a16:rowId xmlns:a16="http://schemas.microsoft.com/office/drawing/2014/main" val="3142876368"/>
                  </a:ext>
                </a:extLst>
              </a:tr>
              <a:tr h="212980">
                <a:tc>
                  <a:txBody>
                    <a:bodyPr/>
                    <a:lstStyle/>
                    <a:p>
                      <a:pPr algn="ctr">
                        <a:lnSpc>
                          <a:spcPct val="100000"/>
                        </a:lnSpc>
                        <a:buNone/>
                      </a:pPr>
                      <a:r>
                        <a:rPr lang="en" sz="1300">
                          <a:solidFill>
                            <a:sysClr val="windowText" lastClr="000000"/>
                          </a:solidFill>
                          <a:effectLst/>
                          <a:latin typeface="Arial" panose="020B0604020202020204" pitchFamily="34" charset="0"/>
                          <a:cs typeface="Arial" panose="020B0604020202020204" pitchFamily="34" charset="0"/>
                        </a:rPr>
                        <a:t>1</a:t>
                      </a:r>
                    </a:p>
                  </a:txBody>
                  <a:tcPr marL="45720" marR="45720" marT="0" marB="0" anchor="ctr">
                    <a:solidFill>
                      <a:schemeClr val="accent5">
                        <a:lumMod val="60000"/>
                        <a:lumOff val="40000"/>
                      </a:schemeClr>
                    </a:solidFill>
                  </a:tcPr>
                </a:tc>
                <a:tc>
                  <a:txBody>
                    <a:bodyPr/>
                    <a:lstStyle/>
                    <a:p>
                      <a:pPr>
                        <a:lnSpc>
                          <a:spcPct val="100000"/>
                        </a:lnSpc>
                        <a:buNone/>
                      </a:pPr>
                      <a:r>
                        <a:rPr lang="en-US" sz="1300" dirty="0">
                          <a:solidFill>
                            <a:sysClr val="windowText" lastClr="000000"/>
                          </a:solidFill>
                          <a:effectLst/>
                          <a:latin typeface="Arial" panose="020B0604020202020204" pitchFamily="34" charset="0"/>
                          <a:cs typeface="Arial" panose="020B0604020202020204" pitchFamily="34" charset="0"/>
                        </a:rPr>
                        <a:t>Chi phí thiết bị</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algn="ctr">
                        <a:lnSpc>
                          <a:spcPct val="100000"/>
                        </a:lnSpc>
                        <a:buNone/>
                      </a:pPr>
                      <a:r>
                        <a:rPr lang="vi-VN" sz="1300" dirty="0">
                          <a:solidFill>
                            <a:sysClr val="windowText" lastClr="000000"/>
                          </a:solidFill>
                          <a:effectLst/>
                          <a:latin typeface="Arial" panose="020B0604020202020204" pitchFamily="34" charset="0"/>
                          <a:cs typeface="Arial" panose="020B0604020202020204" pitchFamily="34" charset="0"/>
                        </a:rPr>
                        <a:t>VND</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indent="304800" algn="r">
                        <a:lnSpc>
                          <a:spcPct val="100000"/>
                        </a:lnSpc>
                        <a:buNone/>
                      </a:pPr>
                      <a:r>
                        <a:rPr lang="en" sz="1300" dirty="0">
                          <a:solidFill>
                            <a:sysClr val="windowText" lastClr="000000"/>
                          </a:solidFill>
                          <a:effectLst/>
                          <a:latin typeface="Arial" panose="020B0604020202020204" pitchFamily="34" charset="0"/>
                          <a:cs typeface="Arial" panose="020B0604020202020204" pitchFamily="34" charset="0"/>
                        </a:rPr>
                        <a:t>2,192,500,000</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algn="r">
                        <a:lnSpc>
                          <a:spcPct val="100000"/>
                        </a:lnSpc>
                        <a:buNone/>
                      </a:pPr>
                      <a:r>
                        <a:rPr lang="en" sz="1300" dirty="0">
                          <a:solidFill>
                            <a:sysClr val="windowText" lastClr="000000"/>
                          </a:solidFill>
                          <a:effectLst/>
                          <a:latin typeface="Arial" panose="020B0604020202020204" pitchFamily="34" charset="0"/>
                          <a:cs typeface="Arial" panose="020B0604020202020204" pitchFamily="34" charset="0"/>
                        </a:rPr>
                        <a:t>2,411,750,000</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extLst>
                  <a:ext uri="{0D108BD9-81ED-4DB2-BD59-A6C34878D82A}">
                    <a16:rowId xmlns:a16="http://schemas.microsoft.com/office/drawing/2014/main" val="1193510217"/>
                  </a:ext>
                </a:extLst>
              </a:tr>
              <a:tr h="212980">
                <a:tc>
                  <a:txBody>
                    <a:bodyPr/>
                    <a:lstStyle/>
                    <a:p>
                      <a:pPr algn="ctr"/>
                      <a:r>
                        <a:rPr lang="en" sz="1300">
                          <a:solidFill>
                            <a:sysClr val="windowText" lastClr="000000"/>
                          </a:solidFill>
                          <a:effectLst/>
                          <a:latin typeface="Arial" panose="020B0604020202020204" pitchFamily="34" charset="0"/>
                          <a:cs typeface="Arial" panose="020B0604020202020204" pitchFamily="34" charset="0"/>
                        </a:rPr>
                        <a:t>2</a:t>
                      </a:r>
                      <a:endParaRPr sz="900">
                        <a:solidFill>
                          <a:sysClr val="windowText" lastClr="000000"/>
                        </a:solidFill>
                        <a:latin typeface="Arial" panose="020B0604020202020204" pitchFamily="34" charset="0"/>
                        <a:cs typeface="Arial" panose="020B0604020202020204" pitchFamily="34" charset="0"/>
                      </a:endParaRPr>
                    </a:p>
                  </a:txBody>
                  <a:tcPr marL="45720" marR="45720" marT="0" marB="0" anchor="ctr">
                    <a:solidFill>
                      <a:schemeClr val="accent5">
                        <a:lumMod val="60000"/>
                        <a:lumOff val="40000"/>
                      </a:schemeClr>
                    </a:solidFill>
                  </a:tcPr>
                </a:tc>
                <a:tc>
                  <a:txBody>
                    <a:bodyPr/>
                    <a:lstStyle/>
                    <a:p>
                      <a:pPr>
                        <a:lnSpc>
                          <a:spcPct val="100000"/>
                        </a:lnSpc>
                        <a:buNone/>
                      </a:pPr>
                      <a:r>
                        <a:rPr lang="vi-VN" sz="1300" dirty="0">
                          <a:solidFill>
                            <a:sysClr val="windowText" lastClr="000000"/>
                          </a:solidFill>
                          <a:effectLst/>
                          <a:latin typeface="+mn-lt"/>
                          <a:cs typeface="Arial" panose="020B0604020202020204" pitchFamily="34" charset="0"/>
                        </a:rPr>
                        <a:t>Chi phí nhân công</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algn="ctr">
                        <a:lnSpc>
                          <a:spcPct val="100000"/>
                        </a:lnSpc>
                        <a:buNone/>
                      </a:pPr>
                      <a:r>
                        <a:rPr lang="en" sz="1300" dirty="0">
                          <a:solidFill>
                            <a:sysClr val="windowText" lastClr="000000"/>
                          </a:solidFill>
                          <a:effectLst/>
                          <a:latin typeface="Arial" panose="020B0604020202020204" pitchFamily="34" charset="0"/>
                          <a:cs typeface="Arial" panose="020B0604020202020204" pitchFamily="34" charset="0"/>
                        </a:rPr>
                        <a:t> </a:t>
                      </a:r>
                      <a:r>
                        <a:rPr lang="vi-VN" sz="1300" dirty="0">
                          <a:solidFill>
                            <a:sysClr val="windowText" lastClr="000000"/>
                          </a:solidFill>
                          <a:effectLst/>
                          <a:latin typeface="+mn-lt"/>
                          <a:cs typeface="Arial" panose="020B0604020202020204" pitchFamily="34" charset="0"/>
                        </a:rPr>
                        <a:t>VND</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indent="304800" algn="r">
                        <a:lnSpc>
                          <a:spcPct val="100000"/>
                        </a:lnSpc>
                        <a:buNone/>
                      </a:pPr>
                      <a:r>
                        <a:rPr lang="en" sz="1300" dirty="0">
                          <a:solidFill>
                            <a:sysClr val="windowText" lastClr="000000"/>
                          </a:solidFill>
                          <a:effectLst/>
                          <a:latin typeface="Arial" panose="020B0604020202020204" pitchFamily="34" charset="0"/>
                          <a:cs typeface="Arial" panose="020B0604020202020204" pitchFamily="34" charset="0"/>
                        </a:rPr>
                        <a:t>299,500,000</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indent="304800" algn="r">
                        <a:lnSpc>
                          <a:spcPct val="100000"/>
                        </a:lnSpc>
                        <a:buNone/>
                      </a:pPr>
                      <a:r>
                        <a:rPr lang="en" sz="1300" dirty="0">
                          <a:solidFill>
                            <a:sysClr val="windowText" lastClr="000000"/>
                          </a:solidFill>
                          <a:effectLst/>
                          <a:latin typeface="Arial" panose="020B0604020202020204" pitchFamily="34" charset="0"/>
                          <a:cs typeface="Arial" panose="020B0604020202020204" pitchFamily="34" charset="0"/>
                        </a:rPr>
                        <a:t>329,450,000</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extLst>
                  <a:ext uri="{0D108BD9-81ED-4DB2-BD59-A6C34878D82A}">
                    <a16:rowId xmlns:a16="http://schemas.microsoft.com/office/drawing/2014/main" val="80779522"/>
                  </a:ext>
                </a:extLst>
              </a:tr>
              <a:tr h="369604">
                <a:tc>
                  <a:txBody>
                    <a:bodyPr/>
                    <a:lstStyle/>
                    <a:p>
                      <a:pPr algn="ctr"/>
                      <a:r>
                        <a:rPr lang="en" sz="1300">
                          <a:solidFill>
                            <a:sysClr val="windowText" lastClr="000000"/>
                          </a:solidFill>
                          <a:effectLst/>
                          <a:latin typeface="Arial" panose="020B0604020202020204" pitchFamily="34" charset="0"/>
                          <a:cs typeface="Arial" panose="020B0604020202020204" pitchFamily="34" charset="0"/>
                        </a:rPr>
                        <a:t>3</a:t>
                      </a:r>
                      <a:endParaRPr sz="900">
                        <a:solidFill>
                          <a:sysClr val="windowText" lastClr="000000"/>
                        </a:solidFill>
                        <a:latin typeface="Arial" panose="020B0604020202020204" pitchFamily="34" charset="0"/>
                        <a:cs typeface="Arial" panose="020B0604020202020204" pitchFamily="34" charset="0"/>
                      </a:endParaRPr>
                    </a:p>
                  </a:txBody>
                  <a:tcPr marL="45720" marR="45720" marT="0" marB="0" anchor="ctr">
                    <a:solidFill>
                      <a:schemeClr val="accent5">
                        <a:lumMod val="60000"/>
                        <a:lumOff val="40000"/>
                      </a:schemeClr>
                    </a:solidFill>
                  </a:tcPr>
                </a:tc>
                <a:tc>
                  <a:txBody>
                    <a:bodyPr/>
                    <a:lstStyle/>
                    <a:p>
                      <a:pPr>
                        <a:lnSpc>
                          <a:spcPct val="100000"/>
                        </a:lnSpc>
                        <a:buNone/>
                      </a:pPr>
                      <a:r>
                        <a:rPr lang="en-US" sz="1300" dirty="0">
                          <a:solidFill>
                            <a:sysClr val="windowText" lastClr="000000"/>
                          </a:solidFill>
                          <a:effectLst/>
                          <a:latin typeface="Arial" panose="020B0604020202020204" pitchFamily="34" charset="0"/>
                          <a:cs typeface="Arial" panose="020B0604020202020204" pitchFamily="34" charset="0"/>
                        </a:rPr>
                        <a:t>Chi phí khác (bao gồm chi phí quản lý, thiết kế)</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algn="ctr">
                        <a:lnSpc>
                          <a:spcPct val="100000"/>
                        </a:lnSpc>
                        <a:buNone/>
                      </a:pPr>
                      <a:r>
                        <a:rPr lang="vi-VN" sz="1300" dirty="0">
                          <a:solidFill>
                            <a:sysClr val="windowText" lastClr="000000"/>
                          </a:solidFill>
                          <a:effectLst/>
                          <a:latin typeface="+mn-lt"/>
                          <a:cs typeface="Arial" panose="020B0604020202020204" pitchFamily="34" charset="0"/>
                        </a:rPr>
                        <a:t>VND</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indent="304800" algn="r">
                        <a:lnSpc>
                          <a:spcPct val="100000"/>
                        </a:lnSpc>
                        <a:buNone/>
                      </a:pPr>
                      <a:r>
                        <a:rPr lang="en" sz="1300" dirty="0">
                          <a:solidFill>
                            <a:sysClr val="windowText" lastClr="000000"/>
                          </a:solidFill>
                          <a:effectLst/>
                          <a:latin typeface="Arial" panose="020B0604020202020204" pitchFamily="34" charset="0"/>
                          <a:cs typeface="Arial" panose="020B0604020202020204" pitchFamily="34" charset="0"/>
                        </a:rPr>
                        <a:t>134,000,000</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indent="304800" algn="r">
                        <a:lnSpc>
                          <a:spcPct val="100000"/>
                        </a:lnSpc>
                        <a:buNone/>
                      </a:pPr>
                      <a:r>
                        <a:rPr lang="en" sz="1300" dirty="0">
                          <a:solidFill>
                            <a:sysClr val="windowText" lastClr="000000"/>
                          </a:solidFill>
                          <a:effectLst/>
                          <a:latin typeface="Arial" panose="020B0604020202020204" pitchFamily="34" charset="0"/>
                          <a:cs typeface="Arial" panose="020B0604020202020204" pitchFamily="34" charset="0"/>
                        </a:rPr>
                        <a:t>147,400,000</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extLst>
                  <a:ext uri="{0D108BD9-81ED-4DB2-BD59-A6C34878D82A}">
                    <a16:rowId xmlns:a16="http://schemas.microsoft.com/office/drawing/2014/main" val="2492484708"/>
                  </a:ext>
                </a:extLst>
              </a:tr>
              <a:tr h="192369">
                <a:tc>
                  <a:txBody>
                    <a:bodyPr/>
                    <a:lstStyle/>
                    <a:p>
                      <a:pPr algn="ctr"/>
                      <a:r>
                        <a:rPr lang="en" sz="1300">
                          <a:solidFill>
                            <a:sysClr val="windowText" lastClr="000000"/>
                          </a:solidFill>
                          <a:effectLst/>
                          <a:latin typeface="Arial" panose="020B0604020202020204" pitchFamily="34" charset="0"/>
                          <a:cs typeface="Arial" panose="020B0604020202020204" pitchFamily="34" charset="0"/>
                        </a:rPr>
                        <a:t>4</a:t>
                      </a:r>
                      <a:endParaRPr sz="900">
                        <a:solidFill>
                          <a:sysClr val="windowText" lastClr="000000"/>
                        </a:solidFill>
                        <a:latin typeface="Arial" panose="020B0604020202020204" pitchFamily="34" charset="0"/>
                        <a:cs typeface="Arial" panose="020B0604020202020204" pitchFamily="34" charset="0"/>
                      </a:endParaRPr>
                    </a:p>
                  </a:txBody>
                  <a:tcPr marL="45720" marR="45720" marT="0" marB="0" anchor="ctr">
                    <a:solidFill>
                      <a:schemeClr val="accent5">
                        <a:lumMod val="60000"/>
                        <a:lumOff val="40000"/>
                      </a:schemeClr>
                    </a:solidFill>
                  </a:tcPr>
                </a:tc>
                <a:tc rowSpan="2">
                  <a:txBody>
                    <a:bodyPr/>
                    <a:lstStyle/>
                    <a:p>
                      <a:pPr>
                        <a:lnSpc>
                          <a:spcPct val="100000"/>
                        </a:lnSpc>
                        <a:buNone/>
                      </a:pPr>
                      <a:r>
                        <a:rPr lang="en-US" sz="1300" dirty="0">
                          <a:solidFill>
                            <a:sysClr val="windowText" lastClr="000000"/>
                          </a:solidFill>
                          <a:effectLst/>
                          <a:latin typeface="Arial" panose="020B0604020202020204" pitchFamily="34" charset="0"/>
                          <a:cs typeface="Arial" panose="020B0604020202020204" pitchFamily="34" charset="0"/>
                        </a:rPr>
                        <a:t>Chi phí dự phòng</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rowSpan="2">
                  <a:txBody>
                    <a:bodyPr/>
                    <a:lstStyle/>
                    <a:p>
                      <a:pPr algn="ctr">
                        <a:lnSpc>
                          <a:spcPct val="100000"/>
                        </a:lnSpc>
                        <a:buNone/>
                      </a:pPr>
                      <a:r>
                        <a:rPr lang="vi-VN" sz="1300" dirty="0">
                          <a:solidFill>
                            <a:sysClr val="windowText" lastClr="000000"/>
                          </a:solidFill>
                          <a:effectLst/>
                          <a:latin typeface="+mn-lt"/>
                          <a:cs typeface="Arial" panose="020B0604020202020204" pitchFamily="34" charset="0"/>
                        </a:rPr>
                        <a:t>VND</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rowSpan="2">
                  <a:txBody>
                    <a:bodyPr/>
                    <a:lstStyle/>
                    <a:p>
                      <a:pPr indent="304800" algn="r">
                        <a:lnSpc>
                          <a:spcPct val="100000"/>
                        </a:lnSpc>
                        <a:buNone/>
                      </a:pPr>
                      <a:r>
                        <a:rPr lang="en" sz="1300" dirty="0">
                          <a:solidFill>
                            <a:sysClr val="windowText" lastClr="000000"/>
                          </a:solidFill>
                          <a:effectLst/>
                          <a:latin typeface="Arial" panose="020B0604020202020204" pitchFamily="34" charset="0"/>
                          <a:cs typeface="Arial" panose="020B0604020202020204" pitchFamily="34" charset="0"/>
                        </a:rPr>
                        <a:t>131,300,000</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rowSpan="2">
                  <a:txBody>
                    <a:bodyPr/>
                    <a:lstStyle/>
                    <a:p>
                      <a:pPr indent="304800" algn="r">
                        <a:lnSpc>
                          <a:spcPct val="100000"/>
                        </a:lnSpc>
                        <a:buNone/>
                      </a:pPr>
                      <a:r>
                        <a:rPr lang="en" sz="1300" dirty="0">
                          <a:solidFill>
                            <a:sysClr val="windowText" lastClr="000000"/>
                          </a:solidFill>
                          <a:effectLst/>
                          <a:latin typeface="Arial" panose="020B0604020202020204" pitchFamily="34" charset="0"/>
                          <a:cs typeface="Arial" panose="020B0604020202020204" pitchFamily="34" charset="0"/>
                        </a:rPr>
                        <a:t>144,430,000</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extLst>
                  <a:ext uri="{0D108BD9-81ED-4DB2-BD59-A6C34878D82A}">
                    <a16:rowId xmlns:a16="http://schemas.microsoft.com/office/drawing/2014/main" val="313700805"/>
                  </a:ext>
                </a:extLst>
              </a:tr>
              <a:tr h="30801">
                <a:tc rowSpan="2">
                  <a:txBody>
                    <a:bodyPr/>
                    <a:lstStyle/>
                    <a:p>
                      <a:pPr algn="ctr">
                        <a:lnSpc>
                          <a:spcPct val="100000"/>
                        </a:lnSpc>
                        <a:buNone/>
                      </a:pPr>
                      <a:r>
                        <a:rPr lang="en" sz="1300">
                          <a:solidFill>
                            <a:sysClr val="windowText" lastClr="000000"/>
                          </a:solidFill>
                          <a:effectLst/>
                          <a:latin typeface="Arial" panose="020B0604020202020204" pitchFamily="34" charset="0"/>
                          <a:cs typeface="Arial" panose="020B0604020202020204" pitchFamily="34" charset="0"/>
                        </a:rPr>
                        <a:t>5</a:t>
                      </a:r>
                    </a:p>
                  </a:txBody>
                  <a:tcPr marL="45720" marR="45720" marT="0" marB="0" anchor="ctr">
                    <a:solidFill>
                      <a:schemeClr val="accent5">
                        <a:lumMod val="60000"/>
                        <a:lumOff val="40000"/>
                      </a:schemeClr>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3491695135"/>
                  </a:ext>
                </a:extLst>
              </a:tr>
              <a:tr h="212980">
                <a:tc vMerge="1">
                  <a:txBody>
                    <a:bodyPr/>
                    <a:lstStyle/>
                    <a:p>
                      <a:endParaRPr/>
                    </a:p>
                  </a:txBody>
                  <a:tcPr marL="68580" marR="68580" marT="0" marB="0" anchor="ctr"/>
                </a:tc>
                <a:tc>
                  <a:txBody>
                    <a:bodyPr/>
                    <a:lstStyle/>
                    <a:p>
                      <a:pPr>
                        <a:lnSpc>
                          <a:spcPct val="100000"/>
                        </a:lnSpc>
                        <a:buNone/>
                      </a:pPr>
                      <a:r>
                        <a:rPr lang="vi-VN" sz="1300" dirty="0">
                          <a:solidFill>
                            <a:sysClr val="windowText" lastClr="000000"/>
                          </a:solidFill>
                          <a:effectLst/>
                          <a:latin typeface="+mn-lt"/>
                          <a:cs typeface="Arial" panose="020B0604020202020204" pitchFamily="34" charset="0"/>
                        </a:rPr>
                        <a:t>Tổng chi phí đầu tư</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algn="ctr">
                        <a:lnSpc>
                          <a:spcPct val="100000"/>
                        </a:lnSpc>
                        <a:buNone/>
                      </a:pPr>
                      <a:r>
                        <a:rPr lang="vi-VN" sz="1300" dirty="0">
                          <a:solidFill>
                            <a:sysClr val="windowText" lastClr="000000"/>
                          </a:solidFill>
                          <a:effectLst/>
                          <a:latin typeface="+mn-lt"/>
                          <a:cs typeface="Arial" panose="020B0604020202020204" pitchFamily="34" charset="0"/>
                        </a:rPr>
                        <a:t>VND</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algn="r">
                        <a:lnSpc>
                          <a:spcPct val="100000"/>
                        </a:lnSpc>
                        <a:buNone/>
                      </a:pPr>
                      <a:r>
                        <a:rPr lang="en" sz="1300" dirty="0">
                          <a:solidFill>
                            <a:sysClr val="windowText" lastClr="000000"/>
                          </a:solidFill>
                          <a:effectLst/>
                          <a:latin typeface="Arial" panose="020B0604020202020204" pitchFamily="34" charset="0"/>
                          <a:cs typeface="Arial" panose="020B0604020202020204" pitchFamily="34" charset="0"/>
                        </a:rPr>
                        <a:t>2,757,300,000</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algn="r">
                        <a:lnSpc>
                          <a:spcPct val="100000"/>
                        </a:lnSpc>
                        <a:buNone/>
                      </a:pPr>
                      <a:r>
                        <a:rPr lang="en" sz="1300" dirty="0">
                          <a:solidFill>
                            <a:sysClr val="windowText" lastClr="000000"/>
                          </a:solidFill>
                          <a:effectLst/>
                          <a:latin typeface="Arial" panose="020B0604020202020204" pitchFamily="34" charset="0"/>
                          <a:cs typeface="Arial" panose="020B0604020202020204" pitchFamily="34" charset="0"/>
                        </a:rPr>
                        <a:t>3,033,030,000</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extLst>
                  <a:ext uri="{0D108BD9-81ED-4DB2-BD59-A6C34878D82A}">
                    <a16:rowId xmlns:a16="http://schemas.microsoft.com/office/drawing/2014/main" val="4168977167"/>
                  </a:ext>
                </a:extLst>
              </a:tr>
              <a:tr h="212980">
                <a:tc row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vi-VN" sz="1300" dirty="0">
                          <a:solidFill>
                            <a:sysClr val="windowText" lastClr="000000"/>
                          </a:solidFill>
                          <a:effectLst/>
                          <a:latin typeface="+mn-lt"/>
                          <a:cs typeface="Arial" panose="020B0604020202020204" pitchFamily="34" charset="0"/>
                        </a:rPr>
                        <a:t>Dự án 1 - Cải thiện hệ thống hơi nước</a:t>
                      </a:r>
                      <a:endParaRPr lang="en" sz="1300" dirty="0">
                        <a:solidFill>
                          <a:sysClr val="windowText" lastClr="000000"/>
                        </a:solidFill>
                        <a:effectLst/>
                        <a:latin typeface="Arial" panose="020B0604020202020204" pitchFamily="34" charset="0"/>
                        <a:cs typeface="Arial" panose="020B0604020202020204" pitchFamily="34" charset="0"/>
                      </a:endParaRPr>
                    </a:p>
                  </a:txBody>
                  <a:tcPr marL="45720" marR="45720" marT="0" marB="0" anchor="ctr">
                    <a:solidFill>
                      <a:schemeClr val="accent5">
                        <a:lumMod val="60000"/>
                        <a:lumOff val="40000"/>
                      </a:schemeClr>
                    </a:solidFill>
                  </a:tcPr>
                </a:tc>
                <a:tc>
                  <a:txBody>
                    <a:bodyPr/>
                    <a:lstStyle/>
                    <a:p>
                      <a:pPr>
                        <a:lnSpc>
                          <a:spcPct val="100000"/>
                        </a:lnSpc>
                        <a:buNone/>
                      </a:pPr>
                      <a:r>
                        <a:rPr lang="en-US" sz="1300" dirty="0">
                          <a:solidFill>
                            <a:sysClr val="windowText" lastClr="000000"/>
                          </a:solidFill>
                          <a:effectLst/>
                          <a:latin typeface="Arial" panose="020B0604020202020204" pitchFamily="34" charset="0"/>
                          <a:cs typeface="Arial" panose="020B0604020202020204" pitchFamily="34" charset="0"/>
                        </a:rPr>
                        <a:t>Chi phí thiết bị và lắp đặt</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algn="ctr">
                        <a:lnSpc>
                          <a:spcPct val="100000"/>
                        </a:lnSpc>
                        <a:buNone/>
                      </a:pPr>
                      <a:r>
                        <a:rPr lang="vi-VN" sz="1300" dirty="0">
                          <a:solidFill>
                            <a:sysClr val="windowText" lastClr="000000"/>
                          </a:solidFill>
                          <a:effectLst/>
                          <a:latin typeface="+mn-lt"/>
                          <a:cs typeface="Arial" panose="020B0604020202020204" pitchFamily="34" charset="0"/>
                        </a:rPr>
                        <a:t>VND</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indent="304800" algn="r">
                        <a:lnSpc>
                          <a:spcPct val="100000"/>
                        </a:lnSpc>
                        <a:buNone/>
                      </a:pPr>
                      <a:r>
                        <a:rPr lang="en" sz="1300" dirty="0">
                          <a:solidFill>
                            <a:sysClr val="windowText" lastClr="000000"/>
                          </a:solidFill>
                          <a:effectLst/>
                          <a:latin typeface="Arial" panose="020B0604020202020204" pitchFamily="34" charset="0"/>
                          <a:cs typeface="Arial" panose="020B0604020202020204" pitchFamily="34" charset="0"/>
                        </a:rPr>
                        <a:t>897,000,000</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indent="304800" algn="r">
                        <a:lnSpc>
                          <a:spcPct val="100000"/>
                        </a:lnSpc>
                        <a:buNone/>
                      </a:pPr>
                      <a:r>
                        <a:rPr lang="en" sz="1300" dirty="0">
                          <a:solidFill>
                            <a:sysClr val="windowText" lastClr="000000"/>
                          </a:solidFill>
                          <a:effectLst/>
                          <a:latin typeface="Arial" panose="020B0604020202020204" pitchFamily="34" charset="0"/>
                          <a:cs typeface="Arial" panose="020B0604020202020204" pitchFamily="34" charset="0"/>
                        </a:rPr>
                        <a:t>986,700,000</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extLst>
                  <a:ext uri="{0D108BD9-81ED-4DB2-BD59-A6C34878D82A}">
                    <a16:rowId xmlns:a16="http://schemas.microsoft.com/office/drawing/2014/main" val="167414370"/>
                  </a:ext>
                </a:extLst>
              </a:tr>
              <a:tr h="212980">
                <a:tc vMerge="1">
                  <a:txBody>
                    <a:bodyPr/>
                    <a:lstStyle/>
                    <a:p>
                      <a:endParaRPr/>
                    </a:p>
                  </a:txBody>
                  <a:tcPr marL="68580" marR="68580" marT="0" marB="0" anchor="ctr"/>
                </a:tc>
                <a:tc>
                  <a:txBody>
                    <a:bodyPr/>
                    <a:lstStyle/>
                    <a:p>
                      <a:pPr>
                        <a:lnSpc>
                          <a:spcPct val="100000"/>
                        </a:lnSpc>
                        <a:buNone/>
                      </a:pPr>
                      <a:r>
                        <a:rPr lang="en-US" sz="1300" dirty="0">
                          <a:solidFill>
                            <a:sysClr val="windowText" lastClr="000000"/>
                          </a:solidFill>
                          <a:effectLst/>
                          <a:latin typeface="Arial" panose="020B0604020202020204" pitchFamily="34" charset="0"/>
                          <a:cs typeface="Arial" panose="020B0604020202020204" pitchFamily="34" charset="0"/>
                        </a:rPr>
                        <a:t>Chi phí nhân công</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algn="ctr">
                        <a:lnSpc>
                          <a:spcPct val="100000"/>
                        </a:lnSpc>
                        <a:buNone/>
                      </a:pPr>
                      <a:r>
                        <a:rPr lang="vi-VN" sz="1300" dirty="0">
                          <a:solidFill>
                            <a:sysClr val="windowText" lastClr="000000"/>
                          </a:solidFill>
                          <a:effectLst/>
                          <a:latin typeface="+mn-lt"/>
                          <a:cs typeface="Arial" panose="020B0604020202020204" pitchFamily="34" charset="0"/>
                        </a:rPr>
                        <a:t>VND</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indent="304800" algn="r">
                        <a:lnSpc>
                          <a:spcPct val="100000"/>
                        </a:lnSpc>
                        <a:buNone/>
                      </a:pPr>
                      <a:r>
                        <a:rPr lang="en" sz="1300" dirty="0">
                          <a:solidFill>
                            <a:sysClr val="windowText" lastClr="000000"/>
                          </a:solidFill>
                          <a:effectLst/>
                          <a:latin typeface="Arial" panose="020B0604020202020204" pitchFamily="34" charset="0"/>
                          <a:cs typeface="Arial" panose="020B0604020202020204" pitchFamily="34" charset="0"/>
                        </a:rPr>
                        <a:t>90,000,000</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indent="304800" algn="r">
                        <a:lnSpc>
                          <a:spcPct val="100000"/>
                        </a:lnSpc>
                        <a:buNone/>
                      </a:pPr>
                      <a:r>
                        <a:rPr lang="en" sz="1300" dirty="0">
                          <a:solidFill>
                            <a:sysClr val="windowText" lastClr="000000"/>
                          </a:solidFill>
                          <a:effectLst/>
                          <a:latin typeface="Arial" panose="020B0604020202020204" pitchFamily="34" charset="0"/>
                          <a:cs typeface="Arial" panose="020B0604020202020204" pitchFamily="34" charset="0"/>
                        </a:rPr>
                        <a:t>99,000,000</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extLst>
                  <a:ext uri="{0D108BD9-81ED-4DB2-BD59-A6C34878D82A}">
                    <a16:rowId xmlns:a16="http://schemas.microsoft.com/office/drawing/2014/main" val="1346978286"/>
                  </a:ext>
                </a:extLst>
              </a:tr>
              <a:tr h="425960">
                <a:tc vMerge="1">
                  <a:txBody>
                    <a:bodyPr/>
                    <a:lstStyle/>
                    <a:p>
                      <a:endParaRPr/>
                    </a:p>
                  </a:txBody>
                  <a:tcPr marL="68580" marR="68580" marT="0" marB="0" anchor="ctr"/>
                </a:tc>
                <a:tc>
                  <a:txBody>
                    <a:bodyPr/>
                    <a:lstStyle/>
                    <a:p>
                      <a:pPr>
                        <a:lnSpc>
                          <a:spcPct val="100000"/>
                        </a:lnSpc>
                        <a:buNone/>
                      </a:pPr>
                      <a:r>
                        <a:rPr lang="en-US" sz="1300" dirty="0">
                          <a:solidFill>
                            <a:sysClr val="windowText" lastClr="000000"/>
                          </a:solidFill>
                          <a:effectLst/>
                          <a:latin typeface="Arial" panose="020B0604020202020204" pitchFamily="34" charset="0"/>
                          <a:cs typeface="Arial" panose="020B0604020202020204" pitchFamily="34" charset="0"/>
                        </a:rPr>
                        <a:t>Các chi phí khác (bao gồm cả chi phí quản lý)</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algn="ctr">
                        <a:lnSpc>
                          <a:spcPct val="100000"/>
                        </a:lnSpc>
                        <a:buNone/>
                      </a:pPr>
                      <a:r>
                        <a:rPr lang="vi-VN" sz="1300" dirty="0">
                          <a:solidFill>
                            <a:sysClr val="windowText" lastClr="000000"/>
                          </a:solidFill>
                          <a:effectLst/>
                          <a:latin typeface="+mn-lt"/>
                          <a:cs typeface="Arial" panose="020B0604020202020204" pitchFamily="34" charset="0"/>
                        </a:rPr>
                        <a:t>VND</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indent="304800" algn="r">
                        <a:lnSpc>
                          <a:spcPct val="100000"/>
                        </a:lnSpc>
                        <a:buNone/>
                      </a:pPr>
                      <a:r>
                        <a:rPr lang="en" sz="1300" dirty="0">
                          <a:solidFill>
                            <a:sysClr val="windowText" lastClr="000000"/>
                          </a:solidFill>
                          <a:effectLst/>
                          <a:latin typeface="Arial" panose="020B0604020202020204" pitchFamily="34" charset="0"/>
                          <a:cs typeface="Arial" panose="020B0604020202020204" pitchFamily="34" charset="0"/>
                        </a:rPr>
                        <a:t>103,000,000</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indent="304800" algn="r">
                        <a:lnSpc>
                          <a:spcPct val="100000"/>
                        </a:lnSpc>
                        <a:buNone/>
                      </a:pPr>
                      <a:r>
                        <a:rPr lang="en" sz="1300" dirty="0">
                          <a:solidFill>
                            <a:sysClr val="windowText" lastClr="000000"/>
                          </a:solidFill>
                          <a:effectLst/>
                          <a:latin typeface="Arial" panose="020B0604020202020204" pitchFamily="34" charset="0"/>
                          <a:cs typeface="Arial" panose="020B0604020202020204" pitchFamily="34" charset="0"/>
                        </a:rPr>
                        <a:t>113,300,000</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extLst>
                  <a:ext uri="{0D108BD9-81ED-4DB2-BD59-A6C34878D82A}">
                    <a16:rowId xmlns:a16="http://schemas.microsoft.com/office/drawing/2014/main" val="3863205902"/>
                  </a:ext>
                </a:extLst>
              </a:tr>
              <a:tr h="212980">
                <a:tc vMerge="1">
                  <a:txBody>
                    <a:bodyPr/>
                    <a:lstStyle/>
                    <a:p>
                      <a:endParaRPr/>
                    </a:p>
                  </a:txBody>
                  <a:tcPr marL="68580" marR="68580" marT="0" marB="0" anchor="ctr"/>
                </a:tc>
                <a:tc>
                  <a:txBody>
                    <a:bodyPr/>
                    <a:lstStyle/>
                    <a:p>
                      <a:pPr>
                        <a:lnSpc>
                          <a:spcPct val="100000"/>
                        </a:lnSpc>
                        <a:buNone/>
                      </a:pPr>
                      <a:r>
                        <a:rPr lang="en-US" sz="1300" dirty="0">
                          <a:solidFill>
                            <a:sysClr val="windowText" lastClr="000000"/>
                          </a:solidFill>
                          <a:effectLst/>
                          <a:latin typeface="Arial" panose="020B0604020202020204" pitchFamily="34" charset="0"/>
                          <a:cs typeface="Arial" panose="020B0604020202020204" pitchFamily="34" charset="0"/>
                        </a:rPr>
                        <a:t>Tất cả</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algn="ctr">
                        <a:lnSpc>
                          <a:spcPct val="100000"/>
                        </a:lnSpc>
                        <a:buNone/>
                      </a:pPr>
                      <a:r>
                        <a:rPr lang="vi-VN" sz="1300" dirty="0">
                          <a:solidFill>
                            <a:sysClr val="windowText" lastClr="000000"/>
                          </a:solidFill>
                          <a:effectLst/>
                          <a:latin typeface="+mn-lt"/>
                          <a:cs typeface="Arial" panose="020B0604020202020204" pitchFamily="34" charset="0"/>
                        </a:rPr>
                        <a:t>VND</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algn="r">
                        <a:lnSpc>
                          <a:spcPct val="100000"/>
                        </a:lnSpc>
                        <a:buNone/>
                      </a:pPr>
                      <a:r>
                        <a:rPr lang="en" sz="1300" dirty="0">
                          <a:solidFill>
                            <a:sysClr val="windowText" lastClr="000000"/>
                          </a:solidFill>
                          <a:effectLst/>
                          <a:latin typeface="Arial" panose="020B0604020202020204" pitchFamily="34" charset="0"/>
                          <a:cs typeface="Arial" panose="020B0604020202020204" pitchFamily="34" charset="0"/>
                        </a:rPr>
                        <a:t>1,090,000,000</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algn="r">
                        <a:lnSpc>
                          <a:spcPct val="100000"/>
                        </a:lnSpc>
                        <a:buNone/>
                      </a:pPr>
                      <a:r>
                        <a:rPr lang="en" sz="1300" dirty="0">
                          <a:solidFill>
                            <a:sysClr val="windowText" lastClr="000000"/>
                          </a:solidFill>
                          <a:effectLst/>
                          <a:latin typeface="Arial" panose="020B0604020202020204" pitchFamily="34" charset="0"/>
                          <a:cs typeface="Arial" panose="020B0604020202020204" pitchFamily="34" charset="0"/>
                        </a:rPr>
                        <a:t>1,199,000,000</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extLst>
                  <a:ext uri="{0D108BD9-81ED-4DB2-BD59-A6C34878D82A}">
                    <a16:rowId xmlns:a16="http://schemas.microsoft.com/office/drawing/2014/main" val="3669544532"/>
                  </a:ext>
                </a:extLst>
              </a:tr>
              <a:tr h="212980">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ysClr val="windowText" lastClr="000000"/>
                          </a:solidFill>
                          <a:effectLst/>
                          <a:latin typeface="Arial" panose="020B0604020202020204" pitchFamily="34" charset="0"/>
                          <a:cs typeface="Arial" panose="020B0604020202020204" pitchFamily="34" charset="0"/>
                        </a:rPr>
                        <a:t>Dự án 2 - Kiểm soát chế độ ghi</a:t>
                      </a:r>
                      <a:endParaRPr lang="en" sz="1300" dirty="0">
                        <a:solidFill>
                          <a:sysClr val="windowText" lastClr="000000"/>
                        </a:solidFill>
                        <a:effectLst/>
                        <a:latin typeface="Arial" panose="020B0604020202020204" pitchFamily="34" charset="0"/>
                        <a:cs typeface="Arial" panose="020B0604020202020204" pitchFamily="34" charset="0"/>
                      </a:endParaRPr>
                    </a:p>
                  </a:txBody>
                  <a:tcPr marL="45720" marR="45720" marT="0" marB="0" anchor="ctr">
                    <a:solidFill>
                      <a:schemeClr val="accent5">
                        <a:lumMod val="60000"/>
                        <a:lumOff val="40000"/>
                      </a:schemeClr>
                    </a:solidFill>
                  </a:tcPr>
                </a:tc>
                <a:tc>
                  <a:txBody>
                    <a:bodyPr/>
                    <a:lstStyle/>
                    <a:p>
                      <a:pPr>
                        <a:lnSpc>
                          <a:spcPct val="100000"/>
                        </a:lnSpc>
                        <a:buNone/>
                      </a:pPr>
                      <a:r>
                        <a:rPr lang="en-US" sz="1300" dirty="0">
                          <a:solidFill>
                            <a:sysClr val="windowText" lastClr="000000"/>
                          </a:solidFill>
                          <a:effectLst/>
                          <a:latin typeface="Arial" panose="020B0604020202020204" pitchFamily="34" charset="0"/>
                          <a:cs typeface="Arial" panose="020B0604020202020204" pitchFamily="34" charset="0"/>
                        </a:rPr>
                        <a:t>Chi phí nhân công</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algn="ctr">
                        <a:lnSpc>
                          <a:spcPct val="100000"/>
                        </a:lnSpc>
                        <a:buNone/>
                      </a:pPr>
                      <a:r>
                        <a:rPr lang="vi-VN" sz="1300" dirty="0">
                          <a:solidFill>
                            <a:sysClr val="windowText" lastClr="000000"/>
                          </a:solidFill>
                          <a:effectLst/>
                          <a:latin typeface="+mn-lt"/>
                          <a:cs typeface="Arial" panose="020B0604020202020204" pitchFamily="34" charset="0"/>
                        </a:rPr>
                        <a:t>VND</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indent="304800" algn="r">
                        <a:lnSpc>
                          <a:spcPct val="100000"/>
                        </a:lnSpc>
                        <a:buNone/>
                      </a:pPr>
                      <a:r>
                        <a:rPr lang="en" sz="1300" dirty="0">
                          <a:solidFill>
                            <a:sysClr val="windowText" lastClr="000000"/>
                          </a:solidFill>
                          <a:effectLst/>
                          <a:latin typeface="Arial" panose="020B0604020202020204" pitchFamily="34" charset="0"/>
                          <a:cs typeface="Arial" panose="020B0604020202020204" pitchFamily="34" charset="0"/>
                        </a:rPr>
                        <a:t>90,000,000</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indent="304800" algn="r">
                        <a:lnSpc>
                          <a:spcPct val="100000"/>
                        </a:lnSpc>
                        <a:buNone/>
                      </a:pPr>
                      <a:r>
                        <a:rPr lang="en" sz="1300" dirty="0">
                          <a:solidFill>
                            <a:sysClr val="windowText" lastClr="000000"/>
                          </a:solidFill>
                          <a:effectLst/>
                          <a:latin typeface="Arial" panose="020B0604020202020204" pitchFamily="34" charset="0"/>
                          <a:cs typeface="Arial" panose="020B0604020202020204" pitchFamily="34" charset="0"/>
                        </a:rPr>
                        <a:t>99,000,000</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extLst>
                  <a:ext uri="{0D108BD9-81ED-4DB2-BD59-A6C34878D82A}">
                    <a16:rowId xmlns:a16="http://schemas.microsoft.com/office/drawing/2014/main" val="3917899260"/>
                  </a:ext>
                </a:extLst>
              </a:tr>
              <a:tr h="212980">
                <a:tc vMerge="1">
                  <a:txBody>
                    <a:bodyPr/>
                    <a:lstStyle/>
                    <a:p>
                      <a:endParaRPr/>
                    </a:p>
                  </a:txBody>
                  <a:tcPr marL="68580" marR="68580" marT="0" marB="0" anchor="ctr"/>
                </a:tc>
                <a:tc>
                  <a:txBody>
                    <a:bodyPr/>
                    <a:lstStyle/>
                    <a:p>
                      <a:pPr>
                        <a:lnSpc>
                          <a:spcPct val="100000"/>
                        </a:lnSpc>
                        <a:buNone/>
                      </a:pPr>
                      <a:r>
                        <a:rPr lang="en-US" sz="1300" dirty="0">
                          <a:solidFill>
                            <a:sysClr val="windowText" lastClr="000000"/>
                          </a:solidFill>
                          <a:effectLst/>
                          <a:latin typeface="Arial" panose="020B0604020202020204" pitchFamily="34" charset="0"/>
                          <a:cs typeface="Arial" panose="020B0604020202020204" pitchFamily="34" charset="0"/>
                        </a:rPr>
                        <a:t>Các chi phí khác</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algn="ctr">
                        <a:lnSpc>
                          <a:spcPct val="100000"/>
                        </a:lnSpc>
                        <a:buNone/>
                      </a:pPr>
                      <a:r>
                        <a:rPr lang="vi-VN" sz="1300" dirty="0">
                          <a:solidFill>
                            <a:sysClr val="windowText" lastClr="000000"/>
                          </a:solidFill>
                          <a:effectLst/>
                          <a:latin typeface="+mn-lt"/>
                          <a:cs typeface="Arial" panose="020B0604020202020204" pitchFamily="34" charset="0"/>
                        </a:rPr>
                        <a:t>VND</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indent="304800" algn="r">
                        <a:lnSpc>
                          <a:spcPct val="100000"/>
                        </a:lnSpc>
                        <a:buNone/>
                      </a:pPr>
                      <a:r>
                        <a:rPr lang="en" sz="1300" dirty="0">
                          <a:solidFill>
                            <a:sysClr val="windowText" lastClr="000000"/>
                          </a:solidFill>
                          <a:effectLst/>
                          <a:latin typeface="Arial" panose="020B0604020202020204" pitchFamily="34" charset="0"/>
                          <a:cs typeface="Arial" panose="020B0604020202020204" pitchFamily="34" charset="0"/>
                        </a:rPr>
                        <a:t>1,000,000</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indent="304800" algn="r">
                        <a:lnSpc>
                          <a:spcPct val="100000"/>
                        </a:lnSpc>
                        <a:buNone/>
                      </a:pPr>
                      <a:r>
                        <a:rPr lang="en" sz="1300" dirty="0">
                          <a:solidFill>
                            <a:sysClr val="windowText" lastClr="000000"/>
                          </a:solidFill>
                          <a:effectLst/>
                          <a:latin typeface="Arial" panose="020B0604020202020204" pitchFamily="34" charset="0"/>
                          <a:cs typeface="Arial" panose="020B0604020202020204" pitchFamily="34" charset="0"/>
                        </a:rPr>
                        <a:t>1,100,000</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extLst>
                  <a:ext uri="{0D108BD9-81ED-4DB2-BD59-A6C34878D82A}">
                    <a16:rowId xmlns:a16="http://schemas.microsoft.com/office/drawing/2014/main" val="3970950612"/>
                  </a:ext>
                </a:extLst>
              </a:tr>
              <a:tr h="184802">
                <a:tc vMerge="1">
                  <a:txBody>
                    <a:bodyPr/>
                    <a:lstStyle/>
                    <a:p>
                      <a:endParaRPr/>
                    </a:p>
                  </a:txBody>
                  <a:tcPr marL="68580" marR="68580" marT="0" marB="0" anchor="ctr"/>
                </a:tc>
                <a:tc>
                  <a:txBody>
                    <a:bodyPr/>
                    <a:lstStyle/>
                    <a:p>
                      <a:pPr>
                        <a:lnSpc>
                          <a:spcPct val="100000"/>
                        </a:lnSpc>
                        <a:buNone/>
                      </a:pPr>
                      <a:r>
                        <a:rPr lang="en-US" sz="1300" dirty="0">
                          <a:solidFill>
                            <a:sysClr val="windowText" lastClr="000000"/>
                          </a:solidFill>
                          <a:effectLst/>
                          <a:latin typeface="Arial" panose="020B0604020202020204" pitchFamily="34" charset="0"/>
                          <a:cs typeface="Arial" panose="020B0604020202020204" pitchFamily="34" charset="0"/>
                        </a:rPr>
                        <a:t>Tất cả</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algn="ctr">
                        <a:lnSpc>
                          <a:spcPct val="100000"/>
                        </a:lnSpc>
                        <a:buNone/>
                      </a:pPr>
                      <a:r>
                        <a:rPr lang="vi-VN" sz="1300" dirty="0">
                          <a:solidFill>
                            <a:sysClr val="windowText" lastClr="000000"/>
                          </a:solidFill>
                          <a:effectLst/>
                          <a:latin typeface="+mn-lt"/>
                          <a:cs typeface="Arial" panose="020B0604020202020204" pitchFamily="34" charset="0"/>
                        </a:rPr>
                        <a:t>VND</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indent="306070" algn="r">
                        <a:lnSpc>
                          <a:spcPct val="100000"/>
                        </a:lnSpc>
                        <a:buNone/>
                      </a:pPr>
                      <a:r>
                        <a:rPr lang="en" sz="1300" dirty="0">
                          <a:solidFill>
                            <a:sysClr val="windowText" lastClr="000000"/>
                          </a:solidFill>
                          <a:effectLst/>
                          <a:latin typeface="Arial" panose="020B0604020202020204" pitchFamily="34" charset="0"/>
                          <a:cs typeface="Arial" panose="020B0604020202020204" pitchFamily="34" charset="0"/>
                        </a:rPr>
                        <a:t>91,000,000</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indent="306070" algn="r">
                        <a:lnSpc>
                          <a:spcPct val="100000"/>
                        </a:lnSpc>
                        <a:buNone/>
                      </a:pPr>
                      <a:r>
                        <a:rPr lang="en" sz="1300" dirty="0">
                          <a:solidFill>
                            <a:sysClr val="windowText" lastClr="000000"/>
                          </a:solidFill>
                          <a:effectLst/>
                          <a:latin typeface="Arial" panose="020B0604020202020204" pitchFamily="34" charset="0"/>
                          <a:cs typeface="Arial" panose="020B0604020202020204" pitchFamily="34" charset="0"/>
                        </a:rPr>
                        <a:t>100,100,000</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extLst>
                  <a:ext uri="{0D108BD9-81ED-4DB2-BD59-A6C34878D82A}">
                    <a16:rowId xmlns:a16="http://schemas.microsoft.com/office/drawing/2014/main" val="2726287469"/>
                  </a:ext>
                </a:extLst>
              </a:tr>
              <a:tr h="212980">
                <a:tc row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ysClr val="windowText" lastClr="000000"/>
                          </a:solidFill>
                          <a:effectLst/>
                          <a:latin typeface="Arial" panose="020B0604020202020204" pitchFamily="34" charset="0"/>
                          <a:cs typeface="Arial" panose="020B0604020202020204" pitchFamily="34" charset="0"/>
                        </a:rPr>
                        <a:t>Tiểu dự án 3 - Lắp đặt </a:t>
                      </a:r>
                      <a:r>
                        <a:rPr lang="en-US" sz="1300" dirty="0" err="1">
                          <a:solidFill>
                            <a:sysClr val="windowText" lastClr="000000"/>
                          </a:solidFill>
                          <a:effectLst/>
                          <a:latin typeface="Arial" panose="020B0604020202020204" pitchFamily="34" charset="0"/>
                          <a:cs typeface="Arial" panose="020B0604020202020204" pitchFamily="34" charset="0"/>
                        </a:rPr>
                        <a:t>bộ</a:t>
                      </a:r>
                      <a:r>
                        <a:rPr lang="en-US" sz="1300" dirty="0">
                          <a:solidFill>
                            <a:sysClr val="windowText" lastClr="000000"/>
                          </a:solidFill>
                          <a:effectLst/>
                          <a:latin typeface="Arial" panose="020B0604020202020204" pitchFamily="34" charset="0"/>
                          <a:cs typeface="Arial" panose="020B0604020202020204" pitchFamily="34" charset="0"/>
                        </a:rPr>
                        <a:t> </a:t>
                      </a:r>
                      <a:r>
                        <a:rPr lang="vi-VN" sz="1300" dirty="0">
                          <a:solidFill>
                            <a:sysClr val="windowText" lastClr="000000"/>
                          </a:solidFill>
                          <a:effectLst/>
                          <a:latin typeface="Arial" panose="020B0604020202020204" pitchFamily="34" charset="0"/>
                          <a:cs typeface="Arial" panose="020B0604020202020204" pitchFamily="34" charset="0"/>
                        </a:rPr>
                        <a:t>hâm nước</a:t>
                      </a:r>
                      <a:endParaRPr lang="en" sz="1300" dirty="0">
                        <a:solidFill>
                          <a:sysClr val="windowText" lastClr="000000"/>
                        </a:solidFill>
                        <a:effectLst/>
                        <a:latin typeface="Arial" panose="020B0604020202020204" pitchFamily="34" charset="0"/>
                        <a:cs typeface="Arial" panose="020B0604020202020204" pitchFamily="34" charset="0"/>
                      </a:endParaRPr>
                    </a:p>
                  </a:txBody>
                  <a:tcPr marL="45720" marR="45720" marT="0" marB="0" anchor="ctr">
                    <a:solidFill>
                      <a:schemeClr val="accent5">
                        <a:lumMod val="60000"/>
                        <a:lumOff val="40000"/>
                      </a:schemeClr>
                    </a:solidFill>
                  </a:tcPr>
                </a:tc>
                <a:tc>
                  <a:txBody>
                    <a:bodyPr/>
                    <a:lstStyle/>
                    <a:p>
                      <a:pPr>
                        <a:lnSpc>
                          <a:spcPct val="100000"/>
                        </a:lnSpc>
                        <a:buNone/>
                      </a:pPr>
                      <a:r>
                        <a:rPr lang="en-US" sz="1300" dirty="0">
                          <a:solidFill>
                            <a:sysClr val="windowText" lastClr="000000"/>
                          </a:solidFill>
                          <a:effectLst/>
                          <a:latin typeface="Arial" panose="020B0604020202020204" pitchFamily="34" charset="0"/>
                          <a:cs typeface="Arial" panose="020B0604020202020204" pitchFamily="34" charset="0"/>
                        </a:rPr>
                        <a:t>Chi phí thiết bị</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algn="ctr">
                        <a:lnSpc>
                          <a:spcPct val="100000"/>
                        </a:lnSpc>
                        <a:buNone/>
                      </a:pPr>
                      <a:r>
                        <a:rPr lang="vi-VN" sz="1300" dirty="0">
                          <a:solidFill>
                            <a:sysClr val="windowText" lastClr="000000"/>
                          </a:solidFill>
                          <a:effectLst/>
                          <a:latin typeface="+mn-lt"/>
                          <a:cs typeface="Arial" panose="020B0604020202020204" pitchFamily="34" charset="0"/>
                        </a:rPr>
                        <a:t>VND</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indent="304800" algn="r">
                        <a:lnSpc>
                          <a:spcPct val="100000"/>
                        </a:lnSpc>
                        <a:buNone/>
                      </a:pPr>
                      <a:r>
                        <a:rPr lang="en" sz="1300" dirty="0">
                          <a:solidFill>
                            <a:sysClr val="windowText" lastClr="000000"/>
                          </a:solidFill>
                          <a:effectLst/>
                          <a:latin typeface="Arial" panose="020B0604020202020204" pitchFamily="34" charset="0"/>
                          <a:cs typeface="Arial" panose="020B0604020202020204" pitchFamily="34" charset="0"/>
                        </a:rPr>
                        <a:t>1,295,500,000</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algn="r">
                        <a:lnSpc>
                          <a:spcPct val="100000"/>
                        </a:lnSpc>
                        <a:buNone/>
                      </a:pPr>
                      <a:r>
                        <a:rPr lang="en" sz="1300" dirty="0">
                          <a:solidFill>
                            <a:sysClr val="windowText" lastClr="000000"/>
                          </a:solidFill>
                          <a:effectLst/>
                          <a:latin typeface="Arial" panose="020B0604020202020204" pitchFamily="34" charset="0"/>
                          <a:cs typeface="Arial" panose="020B0604020202020204" pitchFamily="34" charset="0"/>
                        </a:rPr>
                        <a:t>1,425,050,000</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extLst>
                  <a:ext uri="{0D108BD9-81ED-4DB2-BD59-A6C34878D82A}">
                    <a16:rowId xmlns:a16="http://schemas.microsoft.com/office/drawing/2014/main" val="1263063381"/>
                  </a:ext>
                </a:extLst>
              </a:tr>
              <a:tr h="212980">
                <a:tc vMerge="1">
                  <a:txBody>
                    <a:bodyPr/>
                    <a:lstStyle/>
                    <a:p>
                      <a:endParaRPr/>
                    </a:p>
                  </a:txBody>
                  <a:tcPr marL="68580" marR="68580" marT="0" marB="0" anchor="ctr"/>
                </a:tc>
                <a:tc>
                  <a:txBody>
                    <a:bodyPr/>
                    <a:lstStyle/>
                    <a:p>
                      <a:pPr>
                        <a:lnSpc>
                          <a:spcPct val="100000"/>
                        </a:lnSpc>
                        <a:buNone/>
                      </a:pPr>
                      <a:r>
                        <a:rPr lang="en-US" sz="1300" dirty="0">
                          <a:solidFill>
                            <a:sysClr val="windowText" lastClr="000000"/>
                          </a:solidFill>
                          <a:effectLst/>
                          <a:latin typeface="Arial" panose="020B0604020202020204" pitchFamily="34" charset="0"/>
                          <a:cs typeface="Arial" panose="020B0604020202020204" pitchFamily="34" charset="0"/>
                        </a:rPr>
                        <a:t>Chi phí nhân công</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algn="ctr">
                        <a:lnSpc>
                          <a:spcPct val="100000"/>
                        </a:lnSpc>
                        <a:buNone/>
                      </a:pPr>
                      <a:r>
                        <a:rPr lang="vi-VN" sz="1300" dirty="0">
                          <a:solidFill>
                            <a:sysClr val="windowText" lastClr="000000"/>
                          </a:solidFill>
                          <a:effectLst/>
                          <a:latin typeface="+mn-lt"/>
                          <a:cs typeface="Arial" panose="020B0604020202020204" pitchFamily="34" charset="0"/>
                        </a:rPr>
                        <a:t>VND</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indent="304800" algn="r">
                        <a:lnSpc>
                          <a:spcPct val="100000"/>
                        </a:lnSpc>
                        <a:buNone/>
                      </a:pPr>
                      <a:r>
                        <a:rPr lang="en" sz="1300" dirty="0">
                          <a:solidFill>
                            <a:sysClr val="windowText" lastClr="000000"/>
                          </a:solidFill>
                          <a:effectLst/>
                          <a:latin typeface="Arial" panose="020B0604020202020204" pitchFamily="34" charset="0"/>
                          <a:cs typeface="Arial" panose="020B0604020202020204" pitchFamily="34" charset="0"/>
                        </a:rPr>
                        <a:t>119,500,000</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indent="304800" algn="r">
                        <a:lnSpc>
                          <a:spcPct val="100000"/>
                        </a:lnSpc>
                        <a:buNone/>
                      </a:pPr>
                      <a:r>
                        <a:rPr lang="en" sz="1300" dirty="0">
                          <a:solidFill>
                            <a:sysClr val="windowText" lastClr="000000"/>
                          </a:solidFill>
                          <a:effectLst/>
                          <a:latin typeface="Arial" panose="020B0604020202020204" pitchFamily="34" charset="0"/>
                          <a:cs typeface="Arial" panose="020B0604020202020204" pitchFamily="34" charset="0"/>
                        </a:rPr>
                        <a:t>131,450,000</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extLst>
                  <a:ext uri="{0D108BD9-81ED-4DB2-BD59-A6C34878D82A}">
                    <a16:rowId xmlns:a16="http://schemas.microsoft.com/office/drawing/2014/main" val="3406321704"/>
                  </a:ext>
                </a:extLst>
              </a:tr>
              <a:tr h="257842">
                <a:tc vMerge="1">
                  <a:txBody>
                    <a:bodyPr/>
                    <a:lstStyle/>
                    <a:p>
                      <a:endParaRPr/>
                    </a:p>
                  </a:txBody>
                  <a:tcPr marL="68580" marR="68580" marT="0" marB="0" anchor="ctr"/>
                </a:tc>
                <a:tc>
                  <a:txBody>
                    <a:bodyPr/>
                    <a:lstStyle/>
                    <a:p>
                      <a:pPr>
                        <a:lnSpc>
                          <a:spcPct val="100000"/>
                        </a:lnSpc>
                        <a:buNone/>
                      </a:pPr>
                      <a:r>
                        <a:rPr lang="en-US" sz="1300" dirty="0">
                          <a:solidFill>
                            <a:sysClr val="windowText" lastClr="000000"/>
                          </a:solidFill>
                          <a:effectLst/>
                          <a:latin typeface="Arial" panose="020B0604020202020204" pitchFamily="34" charset="0"/>
                          <a:cs typeface="Arial" panose="020B0604020202020204" pitchFamily="34" charset="0"/>
                        </a:rPr>
                        <a:t>Các chi phí khác (bao gồm cả chi phí quản lý)</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algn="ctr">
                        <a:lnSpc>
                          <a:spcPct val="100000"/>
                        </a:lnSpc>
                        <a:buNone/>
                      </a:pPr>
                      <a:r>
                        <a:rPr lang="vi-VN" sz="1300" dirty="0">
                          <a:solidFill>
                            <a:sysClr val="windowText" lastClr="000000"/>
                          </a:solidFill>
                          <a:effectLst/>
                          <a:latin typeface="+mn-lt"/>
                          <a:cs typeface="Arial" panose="020B0604020202020204" pitchFamily="34" charset="0"/>
                        </a:rPr>
                        <a:t>VND</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indent="304800" algn="r">
                        <a:lnSpc>
                          <a:spcPct val="100000"/>
                        </a:lnSpc>
                        <a:buNone/>
                      </a:pPr>
                      <a:r>
                        <a:rPr lang="en" sz="1300" dirty="0">
                          <a:solidFill>
                            <a:sysClr val="windowText" lastClr="000000"/>
                          </a:solidFill>
                          <a:effectLst/>
                          <a:latin typeface="Arial" panose="020B0604020202020204" pitchFamily="34" charset="0"/>
                          <a:cs typeface="Arial" panose="020B0604020202020204" pitchFamily="34" charset="0"/>
                        </a:rPr>
                        <a:t>30,000,000</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indent="304800" algn="r">
                        <a:lnSpc>
                          <a:spcPct val="100000"/>
                        </a:lnSpc>
                        <a:buNone/>
                      </a:pPr>
                      <a:r>
                        <a:rPr lang="en" sz="1300" dirty="0">
                          <a:solidFill>
                            <a:sysClr val="windowText" lastClr="000000"/>
                          </a:solidFill>
                          <a:effectLst/>
                          <a:latin typeface="Arial" panose="020B0604020202020204" pitchFamily="34" charset="0"/>
                          <a:cs typeface="Arial" panose="020B0604020202020204" pitchFamily="34" charset="0"/>
                        </a:rPr>
                        <a:t>33,000,000</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extLst>
                  <a:ext uri="{0D108BD9-81ED-4DB2-BD59-A6C34878D82A}">
                    <a16:rowId xmlns:a16="http://schemas.microsoft.com/office/drawing/2014/main" val="3494960963"/>
                  </a:ext>
                </a:extLst>
              </a:tr>
              <a:tr h="212980">
                <a:tc vMerge="1">
                  <a:txBody>
                    <a:bodyPr/>
                    <a:lstStyle/>
                    <a:p>
                      <a:endParaRPr/>
                    </a:p>
                  </a:txBody>
                  <a:tcPr marL="68580" marR="68580" marT="0" marB="0" anchor="ctr"/>
                </a:tc>
                <a:tc>
                  <a:txBody>
                    <a:bodyPr/>
                    <a:lstStyle/>
                    <a:p>
                      <a:pPr>
                        <a:lnSpc>
                          <a:spcPct val="100000"/>
                        </a:lnSpc>
                        <a:buNone/>
                      </a:pPr>
                      <a:r>
                        <a:rPr lang="en-US" sz="1300" dirty="0">
                          <a:solidFill>
                            <a:sysClr val="windowText" lastClr="000000"/>
                          </a:solidFill>
                          <a:effectLst/>
                          <a:latin typeface="Arial" panose="020B0604020202020204" pitchFamily="34" charset="0"/>
                          <a:cs typeface="Arial" panose="020B0604020202020204" pitchFamily="34" charset="0"/>
                        </a:rPr>
                        <a:t>Tất cả</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algn="ctr">
                        <a:lnSpc>
                          <a:spcPct val="100000"/>
                        </a:lnSpc>
                        <a:buNone/>
                      </a:pPr>
                      <a:r>
                        <a:rPr lang="vi-VN" sz="1300" dirty="0">
                          <a:solidFill>
                            <a:sysClr val="windowText" lastClr="000000"/>
                          </a:solidFill>
                          <a:effectLst/>
                          <a:latin typeface="+mn-lt"/>
                          <a:cs typeface="Arial" panose="020B0604020202020204" pitchFamily="34" charset="0"/>
                        </a:rPr>
                        <a:t>VND</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algn="r">
                        <a:lnSpc>
                          <a:spcPct val="100000"/>
                        </a:lnSpc>
                        <a:buNone/>
                      </a:pPr>
                      <a:r>
                        <a:rPr lang="en" sz="1300" dirty="0">
                          <a:solidFill>
                            <a:sysClr val="windowText" lastClr="000000"/>
                          </a:solidFill>
                          <a:effectLst/>
                          <a:latin typeface="Arial" panose="020B0604020202020204" pitchFamily="34" charset="0"/>
                          <a:cs typeface="Arial" panose="020B0604020202020204" pitchFamily="34" charset="0"/>
                        </a:rPr>
                        <a:t>1,445,000,000</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tc>
                  <a:txBody>
                    <a:bodyPr/>
                    <a:lstStyle/>
                    <a:p>
                      <a:pPr algn="r">
                        <a:lnSpc>
                          <a:spcPct val="100000"/>
                        </a:lnSpc>
                        <a:buNone/>
                      </a:pPr>
                      <a:r>
                        <a:rPr lang="en" sz="1300" dirty="0">
                          <a:solidFill>
                            <a:sysClr val="windowText" lastClr="000000"/>
                          </a:solidFill>
                          <a:effectLst/>
                          <a:latin typeface="Arial" panose="020B0604020202020204" pitchFamily="34" charset="0"/>
                          <a:cs typeface="Arial" panose="020B0604020202020204" pitchFamily="34" charset="0"/>
                        </a:rPr>
                        <a:t>1,589,500,000</a:t>
                      </a:r>
                      <a:endParaRPr lang="vi-VN" sz="130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45720" marR="45720" marT="0" marB="0" anchor="ctr"/>
                </a:tc>
                <a:extLst>
                  <a:ext uri="{0D108BD9-81ED-4DB2-BD59-A6C34878D82A}">
                    <a16:rowId xmlns:a16="http://schemas.microsoft.com/office/drawing/2014/main" val="1115096072"/>
                  </a:ext>
                </a:extLst>
              </a:tr>
            </a:tbl>
          </a:graphicData>
        </a:graphic>
      </p:graphicFrame>
    </p:spTree>
    <p:extLst>
      <p:ext uri="{BB962C8B-B14F-4D97-AF65-F5344CB8AC3E}">
        <p14:creationId xmlns:p14="http://schemas.microsoft.com/office/powerpoint/2010/main" val="128518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BA5A03-2D80-4392-8676-F3D72B7E981C}"/>
              </a:ext>
            </a:extLst>
          </p:cNvPr>
          <p:cNvSpPr>
            <a:spLocks noGrp="1"/>
          </p:cNvSpPr>
          <p:nvPr>
            <p:ph type="title"/>
          </p:nvPr>
        </p:nvSpPr>
        <p:spPr>
          <a:xfrm>
            <a:off x="541506" y="1406700"/>
            <a:ext cx="10972800" cy="495200"/>
          </a:xfrm>
        </p:spPr>
        <p:txBody>
          <a:bodyPr spcFirstLastPara="1" vert="horz" wrap="square" lIns="91457" tIns="45728" rIns="91457" bIns="45728" rtlCol="0" anchor="ctr" anchorCtr="0">
            <a:noAutofit/>
          </a:bodyPr>
          <a:lstStyle/>
          <a:p>
            <a:r>
              <a:rPr lang="vi-VN" dirty="0">
                <a:solidFill>
                  <a:schemeClr val="accent1">
                    <a:lumMod val="50000"/>
                  </a:schemeClr>
                </a:solidFill>
                <a:latin typeface="+mn-lt"/>
              </a:rPr>
              <a:t>ĐẶC ĐIỂM LÒ NUNG TUYNEL CỦA CÔNG TY</a:t>
            </a:r>
            <a:endParaRPr lang="en-US" dirty="0">
              <a:solidFill>
                <a:schemeClr val="accent1">
                  <a:lumMod val="50000"/>
                </a:schemeClr>
              </a:solidFill>
              <a:latin typeface="+mn-lt"/>
            </a:endParaRPr>
          </a:p>
        </p:txBody>
      </p:sp>
      <p:sp>
        <p:nvSpPr>
          <p:cNvPr id="4" name="TextBox 3">
            <a:extLst>
              <a:ext uri="{FF2B5EF4-FFF2-40B4-BE49-F238E27FC236}">
                <a16:creationId xmlns:a16="http://schemas.microsoft.com/office/drawing/2014/main" id="{FD7A4A87-C04C-F625-F847-39530C7456AD}"/>
              </a:ext>
            </a:extLst>
          </p:cNvPr>
          <p:cNvSpPr txBox="1"/>
          <p:nvPr/>
        </p:nvSpPr>
        <p:spPr>
          <a:xfrm>
            <a:off x="541506" y="2002227"/>
            <a:ext cx="10972800" cy="4349396"/>
          </a:xfrm>
          <a:prstGeom prst="rect">
            <a:avLst/>
          </a:prstGeom>
          <a:noFill/>
        </p:spPr>
        <p:txBody>
          <a:bodyPr wrap="square">
            <a:spAutoFit/>
          </a:bodyPr>
          <a:lstStyle/>
          <a:p>
            <a:pPr marL="342900" indent="-342900" algn="just">
              <a:lnSpc>
                <a:spcPct val="130000"/>
              </a:lnSpc>
              <a:spcBef>
                <a:spcPts val="600"/>
              </a:spcBef>
              <a:spcAft>
                <a:spcPts val="600"/>
              </a:spcAft>
              <a:buFont typeface="Arial" panose="020B0604020202020204" pitchFamily="34" charset="0"/>
              <a:buChar char="•"/>
            </a:pPr>
            <a:r>
              <a:rPr lang="en-US" sz="1600" dirty="0" err="1">
                <a:ea typeface="Calibri" panose="020F0502020204030204" pitchFamily="34" charset="0"/>
                <a:cs typeface="Arial" panose="020B0604020202020204" pitchFamily="34" charset="0"/>
              </a:rPr>
              <a:t>Lòng</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lò</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hẹp</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và</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cao</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được</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xây</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bằng</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gạch</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chịu</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lửa</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cách</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nhiệt</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bằng</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xỉ</a:t>
            </a:r>
            <a:r>
              <a:rPr lang="en-US" sz="1600" dirty="0">
                <a:ea typeface="Calibri" panose="020F0502020204030204" pitchFamily="34" charset="0"/>
                <a:cs typeface="Arial" panose="020B0604020202020204" pitchFamily="34" charset="0"/>
              </a:rPr>
              <a:t> than </a:t>
            </a:r>
            <a:r>
              <a:rPr lang="en-US" sz="1600" dirty="0" err="1">
                <a:ea typeface="Calibri" panose="020F0502020204030204" pitchFamily="34" charset="0"/>
                <a:cs typeface="Arial" panose="020B0604020202020204" pitchFamily="34" charset="0"/>
              </a:rPr>
              <a:t>và</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các</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lớp</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tường</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dày</a:t>
            </a:r>
            <a:r>
              <a:rPr lang="en-US" sz="1600" dirty="0">
                <a:ea typeface="Calibri" panose="020F0502020204030204" pitchFamily="34" charset="0"/>
                <a:cs typeface="Arial" panose="020B0604020202020204" pitchFamily="34" charset="0"/>
              </a:rPr>
              <a:t>. </a:t>
            </a:r>
          </a:p>
          <a:p>
            <a:pPr marL="342900" indent="-342900" algn="just">
              <a:lnSpc>
                <a:spcPct val="130000"/>
              </a:lnSpc>
              <a:spcBef>
                <a:spcPts val="600"/>
              </a:spcBef>
              <a:spcAft>
                <a:spcPts val="600"/>
              </a:spcAft>
              <a:buFont typeface="Arial" panose="020B0604020202020204" pitchFamily="34" charset="0"/>
              <a:buChar char="•"/>
            </a:pPr>
            <a:r>
              <a:rPr lang="en-US" sz="1600" dirty="0" err="1">
                <a:ea typeface="Calibri" panose="020F0502020204030204" pitchFamily="34" charset="0"/>
                <a:cs typeface="Arial" panose="020B0604020202020204" pitchFamily="34" charset="0"/>
              </a:rPr>
              <a:t>Chiều</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cao</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xếp</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gạch</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từ</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mặt</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trên</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xe</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goòng</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đến</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đỉnh</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vòm</a:t>
            </a:r>
            <a:r>
              <a:rPr lang="en-US" sz="1600" dirty="0">
                <a:ea typeface="Calibri" panose="020F0502020204030204" pitchFamily="34" charset="0"/>
                <a:cs typeface="Arial" panose="020B0604020202020204" pitchFamily="34" charset="0"/>
              </a:rPr>
              <a:t> </a:t>
            </a:r>
            <a:r>
              <a:rPr lang="vi-VN" sz="1600" dirty="0">
                <a:ea typeface="Calibri" panose="020F0502020204030204" pitchFamily="34" charset="0"/>
                <a:cs typeface="Arial" panose="020B0604020202020204" pitchFamily="34" charset="0"/>
              </a:rPr>
              <a:t>là cao </a:t>
            </a:r>
            <a:r>
              <a:rPr lang="en-US" sz="1600" dirty="0" err="1">
                <a:ea typeface="Calibri" panose="020F0502020204030204" pitchFamily="34" charset="0"/>
                <a:cs typeface="Arial" panose="020B0604020202020204" pitchFamily="34" charset="0"/>
              </a:rPr>
              <a:t>gây</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ra</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phân</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lớp</a:t>
            </a:r>
            <a:r>
              <a:rPr lang="en-US" sz="1600" dirty="0">
                <a:ea typeface="Calibri" panose="020F0502020204030204" pitchFamily="34" charset="0"/>
                <a:cs typeface="Arial" panose="020B0604020202020204" pitchFamily="34" charset="0"/>
              </a:rPr>
              <a:t> </a:t>
            </a:r>
            <a:r>
              <a:rPr lang="vi-VN" sz="1600" dirty="0">
                <a:ea typeface="Calibri" panose="020F0502020204030204" pitchFamily="34" charset="0"/>
                <a:cs typeface="Arial" panose="020B0604020202020204" pitchFamily="34" charset="0"/>
              </a:rPr>
              <a:t>khí</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động</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trong</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lò</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khó</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điều</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chỉnh</a:t>
            </a:r>
            <a:r>
              <a:rPr lang="vi-VN" sz="1600" dirty="0">
                <a:ea typeface="Calibri" panose="020F0502020204030204" pitchFamily="34" charset="0"/>
                <a:cs typeface="Arial" panose="020B0604020202020204" pitchFamily="34" charset="0"/>
              </a:rPr>
              <a:t> dẫn đến </a:t>
            </a:r>
            <a:r>
              <a:rPr lang="en-US" sz="1600" dirty="0" err="1">
                <a:ea typeface="Calibri" panose="020F0502020204030204" pitchFamily="34" charset="0"/>
                <a:cs typeface="Arial" panose="020B0604020202020204" pitchFamily="34" charset="0"/>
              </a:rPr>
              <a:t>gạch</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bị</a:t>
            </a:r>
            <a:r>
              <a:rPr lang="en-US" sz="1600" dirty="0">
                <a:ea typeface="Calibri" panose="020F0502020204030204" pitchFamily="34" charset="0"/>
                <a:cs typeface="Arial" panose="020B0604020202020204" pitchFamily="34" charset="0"/>
              </a:rPr>
              <a:t> non</a:t>
            </a:r>
            <a:r>
              <a:rPr lang="vi-VN" sz="1600" dirty="0">
                <a:ea typeface="Calibri" panose="020F0502020204030204" pitchFamily="34" charset="0"/>
                <a:cs typeface="Arial" panose="020B0604020202020204" pitchFamily="34" charset="0"/>
              </a:rPr>
              <a:t> ở dưới, già ở trên</a:t>
            </a:r>
            <a:r>
              <a:rPr lang="en-US" sz="1600" dirty="0">
                <a:ea typeface="Calibri" panose="020F0502020204030204" pitchFamily="34" charset="0"/>
                <a:cs typeface="Arial" panose="020B0604020202020204" pitchFamily="34" charset="0"/>
              </a:rPr>
              <a:t>.</a:t>
            </a:r>
          </a:p>
          <a:p>
            <a:pPr marL="342900" indent="-342900" algn="just">
              <a:lnSpc>
                <a:spcPct val="130000"/>
              </a:lnSpc>
              <a:spcBef>
                <a:spcPts val="600"/>
              </a:spcBef>
              <a:spcAft>
                <a:spcPts val="600"/>
              </a:spcAft>
              <a:buFont typeface="Arial" panose="020B0604020202020204" pitchFamily="34" charset="0"/>
              <a:buChar char="•"/>
            </a:pPr>
            <a:r>
              <a:rPr lang="en-US" sz="1600" dirty="0" err="1">
                <a:ea typeface="Calibri" panose="020F0502020204030204" pitchFamily="34" charset="0"/>
                <a:cs typeface="Arial" panose="020B0604020202020204" pitchFamily="34" charset="0"/>
              </a:rPr>
              <a:t>Phần</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mái</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vòm</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với</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chiều</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cao</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cố</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định</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từ</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đầu</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này</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đến</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đầu</a:t>
            </a:r>
            <a:r>
              <a:rPr lang="en-US" sz="1600" dirty="0">
                <a:ea typeface="Calibri" panose="020F0502020204030204" pitchFamily="34" charset="0"/>
                <a:cs typeface="Arial" panose="020B0604020202020204" pitchFamily="34" charset="0"/>
              </a:rPr>
              <a:t> kia </a:t>
            </a:r>
            <a:r>
              <a:rPr lang="en-US" sz="1600" dirty="0" err="1">
                <a:ea typeface="Calibri" panose="020F0502020204030204" pitchFamily="34" charset="0"/>
                <a:cs typeface="Arial" panose="020B0604020202020204" pitchFamily="34" charset="0"/>
              </a:rPr>
              <a:t>lò</a:t>
            </a:r>
            <a:r>
              <a:rPr lang="en-US" sz="1600" dirty="0">
                <a:ea typeface="Calibri" panose="020F0502020204030204" pitchFamily="34" charset="0"/>
                <a:cs typeface="Arial" panose="020B0604020202020204" pitchFamily="34" charset="0"/>
              </a:rPr>
              <a:t> </a:t>
            </a:r>
            <a:r>
              <a:rPr lang="vi-VN" sz="1600" dirty="0">
                <a:ea typeface="Calibri" panose="020F0502020204030204" pitchFamily="34" charset="0"/>
                <a:cs typeface="Arial" panose="020B0604020202020204" pitchFamily="34" charset="0"/>
              </a:rPr>
              <a:t>tạo ra khe hở lớn thông suốt từ đầu lò đến cuối lò nên khí lưu động mạnh làm giảm nhiệt độ ở đỉnh goòng </a:t>
            </a:r>
            <a:r>
              <a:rPr lang="en-US" sz="1600" dirty="0" err="1">
                <a:ea typeface="Calibri" panose="020F0502020204030204" pitchFamily="34" charset="0"/>
                <a:cs typeface="Arial" panose="020B0604020202020204" pitchFamily="34" charset="0"/>
              </a:rPr>
              <a:t>gây</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nên</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hiện</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tượng</a:t>
            </a:r>
            <a:r>
              <a:rPr lang="en-US" sz="1600" dirty="0">
                <a:ea typeface="Calibri" panose="020F0502020204030204" pitchFamily="34" charset="0"/>
                <a:cs typeface="Arial" panose="020B0604020202020204" pitchFamily="34" charset="0"/>
              </a:rPr>
              <a:t> non </a:t>
            </a:r>
            <a:r>
              <a:rPr lang="en-US" sz="1600" dirty="0" err="1">
                <a:ea typeface="Calibri" panose="020F0502020204030204" pitchFamily="34" charset="0"/>
                <a:cs typeface="Arial" panose="020B0604020202020204" pitchFamily="34" charset="0"/>
              </a:rPr>
              <a:t>gạch</a:t>
            </a:r>
            <a:r>
              <a:rPr lang="en-US" sz="1600" dirty="0">
                <a:ea typeface="Calibri" panose="020F0502020204030204" pitchFamily="34" charset="0"/>
                <a:cs typeface="Arial" panose="020B0604020202020204" pitchFamily="34" charset="0"/>
              </a:rPr>
              <a:t> ở </a:t>
            </a:r>
            <a:r>
              <a:rPr lang="en-US" sz="1600" dirty="0" err="1">
                <a:ea typeface="Calibri" panose="020F0502020204030204" pitchFamily="34" charset="0"/>
                <a:cs typeface="Arial" panose="020B0604020202020204" pitchFamily="34" charset="0"/>
              </a:rPr>
              <a:t>đỉnh</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goòng</a:t>
            </a:r>
            <a:r>
              <a:rPr lang="en-US" sz="1600" dirty="0">
                <a:ea typeface="Calibri" panose="020F0502020204030204" pitchFamily="34" charset="0"/>
                <a:cs typeface="Arial" panose="020B0604020202020204" pitchFamily="34" charset="0"/>
              </a:rPr>
              <a:t>. </a:t>
            </a:r>
          </a:p>
          <a:p>
            <a:pPr marL="342900" indent="-342900" algn="just">
              <a:lnSpc>
                <a:spcPct val="130000"/>
              </a:lnSpc>
              <a:spcBef>
                <a:spcPts val="600"/>
              </a:spcBef>
              <a:spcAft>
                <a:spcPts val="600"/>
              </a:spcAft>
              <a:buFont typeface="Arial" panose="020B0604020202020204" pitchFamily="34" charset="0"/>
              <a:buChar char="•"/>
            </a:pPr>
            <a:r>
              <a:rPr lang="en-US" sz="1600" dirty="0" err="1">
                <a:ea typeface="Calibri" panose="020F0502020204030204" pitchFamily="34" charset="0"/>
                <a:cs typeface="Arial" panose="020B0604020202020204" pitchFamily="34" charset="0"/>
              </a:rPr>
              <a:t>Lò</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nung</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được</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kết</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nối</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với</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lò</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sấy</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tuynel</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theo</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đó</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một</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phần</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khí</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sấy</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trích</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ra</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từ</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vùng</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làm</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nguội</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lò</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nung</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và</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toàn</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bộ</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khói</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thải</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lò</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nung</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có</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nhiệt</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độ</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cao</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sẽ</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được</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đưa</a:t>
            </a:r>
            <a:r>
              <a:rPr lang="en-US" sz="1600" dirty="0">
                <a:ea typeface="Calibri" panose="020F0502020204030204" pitchFamily="34" charset="0"/>
                <a:cs typeface="Arial" panose="020B0604020202020204" pitchFamily="34" charset="0"/>
              </a:rPr>
              <a:t> sang </a:t>
            </a:r>
            <a:r>
              <a:rPr lang="en-US" sz="1600" dirty="0" err="1">
                <a:ea typeface="Calibri" panose="020F0502020204030204" pitchFamily="34" charset="0"/>
                <a:cs typeface="Arial" panose="020B0604020202020204" pitchFamily="34" charset="0"/>
              </a:rPr>
              <a:t>hầm</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sấy</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phục</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vụ</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cho</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công</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tác</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sấy</a:t>
            </a:r>
            <a:r>
              <a:rPr lang="en-US" sz="1600" dirty="0">
                <a:ea typeface="Calibri" panose="020F0502020204030204" pitchFamily="34" charset="0"/>
                <a:cs typeface="Arial" panose="020B0604020202020204" pitchFamily="34" charset="0"/>
              </a:rPr>
              <a:t>.</a:t>
            </a:r>
          </a:p>
          <a:p>
            <a:pPr marL="342900" indent="-342900" algn="just">
              <a:lnSpc>
                <a:spcPct val="130000"/>
              </a:lnSpc>
              <a:spcBef>
                <a:spcPts val="600"/>
              </a:spcBef>
              <a:spcAft>
                <a:spcPts val="600"/>
              </a:spcAft>
              <a:buFont typeface="Arial" panose="020B0604020202020204" pitchFamily="34" charset="0"/>
              <a:buChar char="•"/>
            </a:pPr>
            <a:r>
              <a:rPr lang="en-US" sz="1600" dirty="0" err="1">
                <a:ea typeface="Calibri" panose="020F0502020204030204" pitchFamily="34" charset="0"/>
                <a:cs typeface="Arial" panose="020B0604020202020204" pitchFamily="34" charset="0"/>
              </a:rPr>
              <a:t>Lò</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nung</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Tuynel</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có</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hệ</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thống</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làm</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lạnh</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nhanh</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với</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quạt</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được</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bố</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trí</a:t>
            </a:r>
            <a:r>
              <a:rPr lang="en-US" sz="1600" dirty="0">
                <a:ea typeface="Calibri" panose="020F0502020204030204" pitchFamily="34" charset="0"/>
                <a:cs typeface="Arial" panose="020B0604020202020204" pitchFamily="34" charset="0"/>
              </a:rPr>
              <a:t> ở </a:t>
            </a:r>
            <a:r>
              <a:rPr lang="en-US" sz="1600" dirty="0" err="1">
                <a:ea typeface="Calibri" panose="020F0502020204030204" pitchFamily="34" charset="0"/>
                <a:cs typeface="Arial" panose="020B0604020202020204" pitchFamily="34" charset="0"/>
              </a:rPr>
              <a:t>đó</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tuy</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nhiên</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khi</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vận</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hành</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lò</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nung</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không</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sử</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dụng</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cơ</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chế</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làm</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lạnh</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nhanh</a:t>
            </a:r>
            <a:r>
              <a:rPr lang="en-US" sz="1600" dirty="0">
                <a:ea typeface="Calibri" panose="020F0502020204030204" pitchFamily="34" charset="0"/>
                <a:cs typeface="Arial" panose="020B0604020202020204" pitchFamily="34" charset="0"/>
              </a:rPr>
              <a:t> </a:t>
            </a:r>
            <a:r>
              <a:rPr lang="en-US" sz="1600" dirty="0" err="1">
                <a:ea typeface="Calibri" panose="020F0502020204030204" pitchFamily="34" charset="0"/>
                <a:cs typeface="Arial" panose="020B0604020202020204" pitchFamily="34" charset="0"/>
              </a:rPr>
              <a:t>này</a:t>
            </a:r>
            <a:r>
              <a:rPr lang="en-US" sz="1600" dirty="0">
                <a:ea typeface="Calibri" panose="020F0502020204030204" pitchFamily="34" charset="0"/>
                <a:cs typeface="Arial" panose="020B0604020202020204" pitchFamily="34" charset="0"/>
              </a:rPr>
              <a:t>. </a:t>
            </a:r>
            <a:r>
              <a:rPr lang="vi-VN" sz="1600" dirty="0">
                <a:ea typeface="Calibri" panose="020F0502020204030204" pitchFamily="34" charset="0"/>
                <a:cs typeface="Arial" panose="020B0604020202020204" pitchFamily="34" charset="0"/>
              </a:rPr>
              <a:t>Cần khôi phục để sử dụng cho hợp lý</a:t>
            </a:r>
            <a:r>
              <a:rPr lang="en-US" sz="1600" dirty="0">
                <a:ea typeface="Calibri" panose="020F0502020204030204" pitchFamily="34" charset="0"/>
                <a:cs typeface="Arial" panose="020B0604020202020204" pitchFamily="34" charset="0"/>
              </a:rPr>
              <a:t>.</a:t>
            </a:r>
            <a:endParaRPr lang="vi-VN" sz="1600" dirty="0">
              <a:ea typeface="Calibri" panose="020F0502020204030204" pitchFamily="34" charset="0"/>
              <a:cs typeface="Arial" panose="020B0604020202020204" pitchFamily="34" charset="0"/>
            </a:endParaRPr>
          </a:p>
          <a:p>
            <a:pPr marL="342900" indent="-342900" algn="just">
              <a:lnSpc>
                <a:spcPct val="130000"/>
              </a:lnSpc>
              <a:spcBef>
                <a:spcPts val="600"/>
              </a:spcBef>
              <a:spcAft>
                <a:spcPts val="600"/>
              </a:spcAft>
              <a:buFont typeface="Arial" panose="020B0604020202020204" pitchFamily="34" charset="0"/>
              <a:buChar char="•"/>
            </a:pPr>
            <a:r>
              <a:rPr lang="en-US" sz="1600" dirty="0">
                <a:ea typeface="Calibri" panose="020F0502020204030204" pitchFamily="34" charset="0"/>
              </a:rPr>
              <a:t>Xe </a:t>
            </a:r>
            <a:r>
              <a:rPr lang="en-US" sz="1600" dirty="0" err="1">
                <a:ea typeface="Calibri" panose="020F0502020204030204" pitchFamily="34" charset="0"/>
              </a:rPr>
              <a:t>goòng</a:t>
            </a:r>
            <a:r>
              <a:rPr lang="en-US" sz="1600" dirty="0">
                <a:ea typeface="Calibri" panose="020F0502020204030204" pitchFamily="34" charset="0"/>
              </a:rPr>
              <a:t> </a:t>
            </a:r>
            <a:r>
              <a:rPr lang="en-US" sz="1600" dirty="0" err="1">
                <a:ea typeface="Calibri" panose="020F0502020204030204" pitchFamily="34" charset="0"/>
              </a:rPr>
              <a:t>của</a:t>
            </a:r>
            <a:r>
              <a:rPr lang="en-US" sz="1600" dirty="0">
                <a:ea typeface="Calibri" panose="020F0502020204030204" pitchFamily="34" charset="0"/>
              </a:rPr>
              <a:t> </a:t>
            </a:r>
            <a:r>
              <a:rPr lang="en-US" sz="1600" dirty="0" err="1">
                <a:ea typeface="Calibri" panose="020F0502020204030204" pitchFamily="34" charset="0"/>
              </a:rPr>
              <a:t>lò</a:t>
            </a:r>
            <a:r>
              <a:rPr lang="en-US" sz="1600" dirty="0">
                <a:ea typeface="Calibri" panose="020F0502020204030204" pitchFamily="34" charset="0"/>
              </a:rPr>
              <a:t> </a:t>
            </a:r>
            <a:r>
              <a:rPr lang="en-US" sz="1600" dirty="0" err="1">
                <a:ea typeface="Calibri" panose="020F0502020204030204" pitchFamily="34" charset="0"/>
              </a:rPr>
              <a:t>xây</a:t>
            </a:r>
            <a:r>
              <a:rPr lang="en-US" sz="1600" dirty="0">
                <a:ea typeface="Calibri" panose="020F0502020204030204" pitchFamily="34" charset="0"/>
              </a:rPr>
              <a:t> </a:t>
            </a:r>
            <a:r>
              <a:rPr lang="en-US" sz="1600" dirty="0" err="1">
                <a:ea typeface="Calibri" panose="020F0502020204030204" pitchFamily="34" charset="0"/>
              </a:rPr>
              <a:t>theo</a:t>
            </a:r>
            <a:r>
              <a:rPr lang="en-US" sz="1600" dirty="0">
                <a:ea typeface="Calibri" panose="020F0502020204030204" pitchFamily="34" charset="0"/>
              </a:rPr>
              <a:t> </a:t>
            </a:r>
            <a:r>
              <a:rPr lang="en-US" sz="1600" dirty="0" err="1">
                <a:ea typeface="Calibri" panose="020F0502020204030204" pitchFamily="34" charset="0"/>
              </a:rPr>
              <a:t>kiểu</a:t>
            </a:r>
            <a:r>
              <a:rPr lang="en-US" sz="1600" dirty="0">
                <a:ea typeface="Calibri" panose="020F0502020204030204" pitchFamily="34" charset="0"/>
              </a:rPr>
              <a:t> </a:t>
            </a:r>
            <a:r>
              <a:rPr lang="en-US" sz="1600" dirty="0" err="1">
                <a:ea typeface="Calibri" panose="020F0502020204030204" pitchFamily="34" charset="0"/>
              </a:rPr>
              <a:t>cũ</a:t>
            </a:r>
            <a:r>
              <a:rPr lang="en-US" sz="1600" dirty="0">
                <a:ea typeface="Calibri" panose="020F0502020204030204" pitchFamily="34" charset="0"/>
              </a:rPr>
              <a:t> </a:t>
            </a:r>
            <a:r>
              <a:rPr lang="en-US" sz="1600" dirty="0" err="1">
                <a:ea typeface="Calibri" panose="020F0502020204030204" pitchFamily="34" charset="0"/>
              </a:rPr>
              <a:t>khá</a:t>
            </a:r>
            <a:r>
              <a:rPr lang="en-US" sz="1600" dirty="0">
                <a:ea typeface="Calibri" panose="020F0502020204030204" pitchFamily="34" charset="0"/>
              </a:rPr>
              <a:t> </a:t>
            </a:r>
            <a:r>
              <a:rPr lang="en-US" sz="1600" dirty="0" err="1">
                <a:ea typeface="Calibri" panose="020F0502020204030204" pitchFamily="34" charset="0"/>
              </a:rPr>
              <a:t>nặng</a:t>
            </a:r>
            <a:r>
              <a:rPr lang="en-US" sz="1600" dirty="0">
                <a:ea typeface="Calibri" panose="020F0502020204030204" pitchFamily="34" charset="0"/>
              </a:rPr>
              <a:t> do </a:t>
            </a:r>
            <a:r>
              <a:rPr lang="en-US" sz="1600" dirty="0" err="1">
                <a:ea typeface="Calibri" panose="020F0502020204030204" pitchFamily="34" charset="0"/>
              </a:rPr>
              <a:t>lớp</a:t>
            </a:r>
            <a:r>
              <a:rPr lang="en-US" sz="1600" dirty="0">
                <a:ea typeface="Calibri" panose="020F0502020204030204" pitchFamily="34" charset="0"/>
              </a:rPr>
              <a:t> </a:t>
            </a:r>
            <a:r>
              <a:rPr lang="en-US" sz="1600" dirty="0" err="1">
                <a:ea typeface="Calibri" panose="020F0502020204030204" pitchFamily="34" charset="0"/>
              </a:rPr>
              <a:t>vật</a:t>
            </a:r>
            <a:r>
              <a:rPr lang="en-US" sz="1600" dirty="0">
                <a:ea typeface="Calibri" panose="020F0502020204030204" pitchFamily="34" charset="0"/>
              </a:rPr>
              <a:t> </a:t>
            </a:r>
            <a:r>
              <a:rPr lang="en-US" sz="1600" dirty="0" err="1">
                <a:ea typeface="Calibri" panose="020F0502020204030204" pitchFamily="34" charset="0"/>
              </a:rPr>
              <a:t>liệu</a:t>
            </a:r>
            <a:r>
              <a:rPr lang="en-US" sz="1600" dirty="0">
                <a:ea typeface="Calibri" panose="020F0502020204030204" pitchFamily="34" charset="0"/>
              </a:rPr>
              <a:t> </a:t>
            </a:r>
            <a:r>
              <a:rPr lang="en-US" sz="1600" dirty="0" err="1">
                <a:ea typeface="Calibri" panose="020F0502020204030204" pitchFamily="34" charset="0"/>
              </a:rPr>
              <a:t>chịu</a:t>
            </a:r>
            <a:r>
              <a:rPr lang="en-US" sz="1600" dirty="0">
                <a:ea typeface="Calibri" panose="020F0502020204030204" pitchFamily="34" charset="0"/>
              </a:rPr>
              <a:t> </a:t>
            </a:r>
            <a:r>
              <a:rPr lang="en-US" sz="1600" dirty="0" err="1">
                <a:ea typeface="Calibri" panose="020F0502020204030204" pitchFamily="34" charset="0"/>
              </a:rPr>
              <a:t>lửa</a:t>
            </a:r>
            <a:r>
              <a:rPr lang="en-US" sz="1600" dirty="0">
                <a:ea typeface="Calibri" panose="020F0502020204030204" pitchFamily="34" charset="0"/>
              </a:rPr>
              <a:t> </a:t>
            </a:r>
            <a:r>
              <a:rPr lang="en-US" sz="1600" dirty="0" err="1">
                <a:ea typeface="Calibri" panose="020F0502020204030204" pitchFamily="34" charset="0"/>
              </a:rPr>
              <a:t>lớn</a:t>
            </a:r>
            <a:r>
              <a:rPr lang="en-US" sz="1600" dirty="0">
                <a:ea typeface="Calibri" panose="020F0502020204030204" pitchFamily="34" charset="0"/>
              </a:rPr>
              <a:t> </a:t>
            </a:r>
            <a:r>
              <a:rPr lang="en-US" sz="1600" dirty="0" err="1">
                <a:ea typeface="Calibri" panose="020F0502020204030204" pitchFamily="34" charset="0"/>
              </a:rPr>
              <a:t>và</a:t>
            </a:r>
            <a:r>
              <a:rPr lang="en-US" sz="1600" dirty="0">
                <a:ea typeface="Calibri" panose="020F0502020204030204" pitchFamily="34" charset="0"/>
              </a:rPr>
              <a:t> </a:t>
            </a:r>
            <a:r>
              <a:rPr lang="en-US" sz="1600" dirty="0" err="1">
                <a:ea typeface="Calibri" panose="020F0502020204030204" pitchFamily="34" charset="0"/>
              </a:rPr>
              <a:t>các</a:t>
            </a:r>
            <a:r>
              <a:rPr lang="en-US" sz="1600" dirty="0">
                <a:ea typeface="Calibri" panose="020F0502020204030204" pitchFamily="34" charset="0"/>
              </a:rPr>
              <a:t> </a:t>
            </a:r>
            <a:r>
              <a:rPr lang="en-US" sz="1600" dirty="0" err="1">
                <a:ea typeface="Calibri" panose="020F0502020204030204" pitchFamily="34" charset="0"/>
              </a:rPr>
              <a:t>khối</a:t>
            </a:r>
            <a:r>
              <a:rPr lang="en-US" sz="1600" dirty="0">
                <a:ea typeface="Calibri" panose="020F0502020204030204" pitchFamily="34" charset="0"/>
              </a:rPr>
              <a:t> </a:t>
            </a:r>
            <a:r>
              <a:rPr lang="en-US" sz="1600" dirty="0" err="1">
                <a:ea typeface="Calibri" panose="020F0502020204030204" pitchFamily="34" charset="0"/>
              </a:rPr>
              <a:t>xây</a:t>
            </a:r>
            <a:r>
              <a:rPr lang="en-US" sz="1600" dirty="0">
                <a:ea typeface="Calibri" panose="020F0502020204030204" pitchFamily="34" charset="0"/>
              </a:rPr>
              <a:t> </a:t>
            </a:r>
            <a:r>
              <a:rPr lang="en-US" sz="1600" dirty="0" err="1">
                <a:ea typeface="Calibri" panose="020F0502020204030204" pitchFamily="34" charset="0"/>
              </a:rPr>
              <a:t>nặng</a:t>
            </a:r>
            <a:r>
              <a:rPr lang="en-US" sz="1600" dirty="0">
                <a:ea typeface="Calibri" panose="020F0502020204030204" pitchFamily="34" charset="0"/>
              </a:rPr>
              <a:t> </a:t>
            </a:r>
            <a:r>
              <a:rPr lang="en-US" sz="1600" dirty="0" err="1">
                <a:ea typeface="Calibri" panose="020F0502020204030204" pitchFamily="34" charset="0"/>
              </a:rPr>
              <a:t>nề</a:t>
            </a:r>
            <a:r>
              <a:rPr lang="en-US" sz="1600" dirty="0">
                <a:ea typeface="Calibri" panose="020F0502020204030204" pitchFamily="34" charset="0"/>
              </a:rPr>
              <a:t>. </a:t>
            </a:r>
            <a:r>
              <a:rPr lang="en-US" sz="1600" dirty="0" err="1">
                <a:ea typeface="Calibri" panose="020F0502020204030204" pitchFamily="34" charset="0"/>
              </a:rPr>
              <a:t>Tổn</a:t>
            </a:r>
            <a:r>
              <a:rPr lang="en-US" sz="1600" dirty="0">
                <a:ea typeface="Calibri" panose="020F0502020204030204" pitchFamily="34" charset="0"/>
              </a:rPr>
              <a:t> </a:t>
            </a:r>
            <a:r>
              <a:rPr lang="en-US" sz="1600" dirty="0" err="1">
                <a:ea typeface="Calibri" panose="020F0502020204030204" pitchFamily="34" charset="0"/>
              </a:rPr>
              <a:t>thất</a:t>
            </a:r>
            <a:r>
              <a:rPr lang="en-US" sz="1600" dirty="0">
                <a:ea typeface="Calibri" panose="020F0502020204030204" pitchFamily="34" charset="0"/>
              </a:rPr>
              <a:t> </a:t>
            </a:r>
            <a:r>
              <a:rPr lang="en-US" sz="1600" dirty="0" err="1">
                <a:ea typeface="Calibri" panose="020F0502020204030204" pitchFamily="34" charset="0"/>
              </a:rPr>
              <a:t>nhiệt</a:t>
            </a:r>
            <a:r>
              <a:rPr lang="en-US" sz="1600" dirty="0">
                <a:ea typeface="Calibri" panose="020F0502020204030204" pitchFamily="34" charset="0"/>
              </a:rPr>
              <a:t> do </a:t>
            </a:r>
            <a:r>
              <a:rPr lang="en-US" sz="1600" dirty="0" err="1">
                <a:ea typeface="Calibri" panose="020F0502020204030204" pitchFamily="34" charset="0"/>
              </a:rPr>
              <a:t>tích</a:t>
            </a:r>
            <a:r>
              <a:rPr lang="en-US" sz="1600" dirty="0">
                <a:ea typeface="Calibri" panose="020F0502020204030204" pitchFamily="34" charset="0"/>
              </a:rPr>
              <a:t> </a:t>
            </a:r>
            <a:r>
              <a:rPr lang="en-US" sz="1600" dirty="0" err="1">
                <a:ea typeface="Calibri" panose="020F0502020204030204" pitchFamily="34" charset="0"/>
              </a:rPr>
              <a:t>lũy</a:t>
            </a:r>
            <a:r>
              <a:rPr lang="en-US" sz="1600" dirty="0">
                <a:ea typeface="Calibri" panose="020F0502020204030204" pitchFamily="34" charset="0"/>
              </a:rPr>
              <a:t> </a:t>
            </a:r>
            <a:r>
              <a:rPr lang="en-US" sz="1600" dirty="0" err="1">
                <a:ea typeface="Calibri" panose="020F0502020204030204" pitchFamily="34" charset="0"/>
              </a:rPr>
              <a:t>tại</a:t>
            </a:r>
            <a:r>
              <a:rPr lang="en-US" sz="1600" dirty="0">
                <a:ea typeface="Calibri" panose="020F0502020204030204" pitchFamily="34" charset="0"/>
              </a:rPr>
              <a:t> </a:t>
            </a:r>
            <a:r>
              <a:rPr lang="en-US" sz="1600" dirty="0" err="1">
                <a:ea typeface="Calibri" panose="020F0502020204030204" pitchFamily="34" charset="0"/>
              </a:rPr>
              <a:t>xe</a:t>
            </a:r>
            <a:r>
              <a:rPr lang="en-US" sz="1600" dirty="0">
                <a:ea typeface="Calibri" panose="020F0502020204030204" pitchFamily="34" charset="0"/>
              </a:rPr>
              <a:t> </a:t>
            </a:r>
            <a:r>
              <a:rPr lang="en-US" sz="1600" dirty="0" err="1">
                <a:ea typeface="Calibri" panose="020F0502020204030204" pitchFamily="34" charset="0"/>
              </a:rPr>
              <a:t>goòng</a:t>
            </a:r>
            <a:r>
              <a:rPr lang="en-US" sz="1600" dirty="0">
                <a:ea typeface="Calibri" panose="020F0502020204030204" pitchFamily="34" charset="0"/>
              </a:rPr>
              <a:t> do </a:t>
            </a:r>
            <a:r>
              <a:rPr lang="en-US" sz="1600" dirty="0" err="1">
                <a:ea typeface="Calibri" panose="020F0502020204030204" pitchFamily="34" charset="0"/>
              </a:rPr>
              <a:t>vậy</a:t>
            </a:r>
            <a:r>
              <a:rPr lang="en-US" sz="1600" dirty="0">
                <a:ea typeface="Calibri" panose="020F0502020204030204" pitchFamily="34" charset="0"/>
              </a:rPr>
              <a:t> </a:t>
            </a:r>
            <a:r>
              <a:rPr lang="en-US" sz="1600" dirty="0" err="1">
                <a:ea typeface="Calibri" panose="020F0502020204030204" pitchFamily="34" charset="0"/>
              </a:rPr>
              <a:t>khá</a:t>
            </a:r>
            <a:r>
              <a:rPr lang="en-US" sz="1600" dirty="0">
                <a:ea typeface="Calibri" panose="020F0502020204030204" pitchFamily="34" charset="0"/>
              </a:rPr>
              <a:t> </a:t>
            </a:r>
            <a:r>
              <a:rPr lang="en-US" sz="1600" dirty="0" err="1">
                <a:ea typeface="Calibri" panose="020F0502020204030204" pitchFamily="34" charset="0"/>
              </a:rPr>
              <a:t>cao</a:t>
            </a:r>
            <a:r>
              <a:rPr lang="en-US" sz="1600" dirty="0">
                <a:ea typeface="Calibri" panose="020F0502020204030204" pitchFamily="34" charset="0"/>
              </a:rPr>
              <a:t>.</a:t>
            </a:r>
            <a:endParaRPr lang="en-US" sz="1600" dirty="0"/>
          </a:p>
        </p:txBody>
      </p:sp>
    </p:spTree>
    <p:extLst>
      <p:ext uri="{BB962C8B-B14F-4D97-AF65-F5344CB8AC3E}">
        <p14:creationId xmlns:p14="http://schemas.microsoft.com/office/powerpoint/2010/main" val="4577566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6DEB5F-AE35-568A-A4FB-23162906D6D2}"/>
            </a:ext>
          </a:extLst>
        </p:cNvPr>
        <p:cNvGrpSpPr/>
        <p:nvPr/>
      </p:nvGrpSpPr>
      <p:grpSpPr>
        <a:xfrm>
          <a:off x="0" y="0"/>
          <a:ext cx="0" cy="0"/>
          <a:chOff x="0" y="0"/>
          <a:chExt cx="0" cy="0"/>
        </a:xfrm>
      </p:grpSpPr>
      <p:sp>
        <p:nvSpPr>
          <p:cNvPr id="2" name="Lưu Đồ: Thay đổi Tiến Trình 1">
            <a:extLst>
              <a:ext uri="{FF2B5EF4-FFF2-40B4-BE49-F238E27FC236}">
                <a16:creationId xmlns:a16="http://schemas.microsoft.com/office/drawing/2014/main" id="{A5224237-143F-6DA3-E17B-0EBE3AA9B08F}"/>
              </a:ext>
            </a:extLst>
          </p:cNvPr>
          <p:cNvSpPr/>
          <p:nvPr/>
        </p:nvSpPr>
        <p:spPr>
          <a:xfrm>
            <a:off x="523132" y="1162160"/>
            <a:ext cx="11023600" cy="633975"/>
          </a:xfrm>
          <a:prstGeom prst="flowChartAlternateProcess">
            <a:avLst/>
          </a:prstGeom>
          <a:ln>
            <a:solidFill>
              <a:schemeClr val="accent5"/>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vi-VN" sz="2667" dirty="0">
                <a:latin typeface="Arial" panose="020B0604020202020204" pitchFamily="34" charset="0"/>
              </a:rPr>
              <a:t>PHỤ LỤC TIỂU DỰ ÁN 1</a:t>
            </a:r>
            <a:endParaRPr lang="en" sz="2667" dirty="0">
              <a:latin typeface="Arial" panose="020B0604020202020204" pitchFamily="34" charset="0"/>
            </a:endParaRPr>
          </a:p>
        </p:txBody>
      </p:sp>
      <p:pic>
        <p:nvPicPr>
          <p:cNvPr id="3" name="Picture 4">
            <a:extLst>
              <a:ext uri="{FF2B5EF4-FFF2-40B4-BE49-F238E27FC236}">
                <a16:creationId xmlns:a16="http://schemas.microsoft.com/office/drawing/2014/main" id="{D39C2D9E-63F6-650C-8A42-EEB4243B55A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23670" y="2197650"/>
            <a:ext cx="4046801" cy="3698125"/>
          </a:xfrm>
          <a:prstGeom prst="rect">
            <a:avLst/>
          </a:prstGeom>
          <a:noFill/>
          <a:ln>
            <a:solidFill>
              <a:schemeClr val="bg1">
                <a:lumMod val="65000"/>
              </a:schemeClr>
            </a:solidFill>
          </a:ln>
        </p:spPr>
      </p:pic>
      <p:sp>
        <p:nvSpPr>
          <p:cNvPr id="7" name="Hộp Văn bản 6">
            <a:extLst>
              <a:ext uri="{FF2B5EF4-FFF2-40B4-BE49-F238E27FC236}">
                <a16:creationId xmlns:a16="http://schemas.microsoft.com/office/drawing/2014/main" id="{10427ECF-51ED-1876-9006-155C7DA1D9AA}"/>
              </a:ext>
            </a:extLst>
          </p:cNvPr>
          <p:cNvSpPr txBox="1"/>
          <p:nvPr/>
        </p:nvSpPr>
        <p:spPr>
          <a:xfrm>
            <a:off x="306939" y="6050089"/>
            <a:ext cx="4046800" cy="338554"/>
          </a:xfrm>
          <a:prstGeom prst="rect">
            <a:avLst/>
          </a:prstGeom>
          <a:noFill/>
        </p:spPr>
        <p:txBody>
          <a:bodyPr wrap="square">
            <a:spAutoFit/>
          </a:bodyPr>
          <a:lstStyle/>
          <a:p>
            <a:pPr algn="ctr"/>
            <a:r>
              <a:rPr lang="es-ES" sz="1600" b="1" i="1" dirty="0">
                <a:latin typeface="Arial" panose="020B0604020202020204" pitchFamily="34" charset="0"/>
                <a:ea typeface="Times New Roman" panose="02020603050405020304" pitchFamily="18" charset="0"/>
                <a:cs typeface="Arial" panose="020B0604020202020204" pitchFamily="34" charset="0"/>
              </a:rPr>
              <a:t>Bản vẽ của máy khử khí</a:t>
            </a:r>
            <a:endParaRPr lang="en-US" sz="1600" b="1" dirty="0">
              <a:latin typeface="Arial" panose="020B0604020202020204" pitchFamily="34" charset="0"/>
              <a:cs typeface="Arial" panose="020B0604020202020204" pitchFamily="34" charset="0"/>
            </a:endParaRPr>
          </a:p>
        </p:txBody>
      </p:sp>
      <p:pic>
        <p:nvPicPr>
          <p:cNvPr id="9" name="Picture 5">
            <a:extLst>
              <a:ext uri="{FF2B5EF4-FFF2-40B4-BE49-F238E27FC236}">
                <a16:creationId xmlns:a16="http://schemas.microsoft.com/office/drawing/2014/main" id="{8E524BB9-44AA-4288-9928-BB603C553C2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56277" y="2172669"/>
            <a:ext cx="2590800" cy="3719191"/>
          </a:xfrm>
          <a:prstGeom prst="rect">
            <a:avLst/>
          </a:prstGeom>
          <a:noFill/>
          <a:ln>
            <a:noFill/>
          </a:ln>
        </p:spPr>
      </p:pic>
      <p:sp>
        <p:nvSpPr>
          <p:cNvPr id="13" name="Hộp Văn bản 12">
            <a:extLst>
              <a:ext uri="{FF2B5EF4-FFF2-40B4-BE49-F238E27FC236}">
                <a16:creationId xmlns:a16="http://schemas.microsoft.com/office/drawing/2014/main" id="{DC71943D-E778-3520-6554-243EE00969D4}"/>
              </a:ext>
            </a:extLst>
          </p:cNvPr>
          <p:cNvSpPr txBox="1"/>
          <p:nvPr/>
        </p:nvSpPr>
        <p:spPr>
          <a:xfrm>
            <a:off x="5024371" y="6099117"/>
            <a:ext cx="2590800" cy="338554"/>
          </a:xfrm>
          <a:prstGeom prst="rect">
            <a:avLst/>
          </a:prstGeom>
          <a:noFill/>
        </p:spPr>
        <p:txBody>
          <a:bodyPr wrap="square">
            <a:spAutoFit/>
          </a:bodyPr>
          <a:lstStyle/>
          <a:p>
            <a:pPr algn="ctr"/>
            <a:r>
              <a:rPr lang="es-ES" sz="1600" b="1" i="1" dirty="0">
                <a:latin typeface="Arial" panose="020B0604020202020204" pitchFamily="34" charset="0"/>
                <a:ea typeface="Times New Roman" panose="02020603050405020304" pitchFamily="18" charset="0"/>
                <a:cs typeface="Arial" panose="020B0604020202020204" pitchFamily="34" charset="0"/>
              </a:rPr>
              <a:t>Bản vẽ của bể flash</a:t>
            </a:r>
            <a:endParaRPr lang="en-US" sz="1600" b="1" dirty="0">
              <a:latin typeface="Arial" panose="020B0604020202020204" pitchFamily="34" charset="0"/>
              <a:cs typeface="Arial" panose="020B0604020202020204" pitchFamily="34" charset="0"/>
            </a:endParaRPr>
          </a:p>
        </p:txBody>
      </p:sp>
      <p:pic>
        <p:nvPicPr>
          <p:cNvPr id="15" name="Picture 6">
            <a:extLst>
              <a:ext uri="{FF2B5EF4-FFF2-40B4-BE49-F238E27FC236}">
                <a16:creationId xmlns:a16="http://schemas.microsoft.com/office/drawing/2014/main" id="{027640C0-47DE-D6E4-E9A4-B75E58C6C7C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32885" y="2185157"/>
            <a:ext cx="3827297" cy="3719191"/>
          </a:xfrm>
          <a:prstGeom prst="rect">
            <a:avLst/>
          </a:prstGeom>
          <a:noFill/>
          <a:ln>
            <a:noFill/>
          </a:ln>
        </p:spPr>
      </p:pic>
      <p:sp>
        <p:nvSpPr>
          <p:cNvPr id="17" name="Hộp Văn bản 16">
            <a:extLst>
              <a:ext uri="{FF2B5EF4-FFF2-40B4-BE49-F238E27FC236}">
                <a16:creationId xmlns:a16="http://schemas.microsoft.com/office/drawing/2014/main" id="{B8CCB40A-AE8E-192F-8EBD-FE1ECCE3205D}"/>
              </a:ext>
            </a:extLst>
          </p:cNvPr>
          <p:cNvSpPr txBox="1"/>
          <p:nvPr/>
        </p:nvSpPr>
        <p:spPr>
          <a:xfrm>
            <a:off x="8057764" y="5929840"/>
            <a:ext cx="3827297" cy="338554"/>
          </a:xfrm>
          <a:prstGeom prst="rect">
            <a:avLst/>
          </a:prstGeom>
          <a:noFill/>
        </p:spPr>
        <p:txBody>
          <a:bodyPr wrap="square">
            <a:spAutoFit/>
          </a:bodyPr>
          <a:lstStyle/>
          <a:p>
            <a:pPr algn="ctr"/>
            <a:r>
              <a:rPr lang="vi-VN" sz="1600" b="1" i="1" dirty="0">
                <a:ea typeface="Times New Roman" panose="02020603050405020304" pitchFamily="18" charset="0"/>
                <a:cs typeface="Arial" panose="020B0604020202020204" pitchFamily="34" charset="0"/>
              </a:rPr>
              <a:t>Bản vẽ bể thu hồi nước ngưng</a:t>
            </a:r>
            <a:endParaRPr lang="en-US" sz="1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293329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CEECEC-6F69-DFDF-A68A-CD3FFA4D6A53}"/>
            </a:ext>
          </a:extLst>
        </p:cNvPr>
        <p:cNvGrpSpPr/>
        <p:nvPr/>
      </p:nvGrpSpPr>
      <p:grpSpPr>
        <a:xfrm>
          <a:off x="0" y="0"/>
          <a:ext cx="0" cy="0"/>
          <a:chOff x="0" y="0"/>
          <a:chExt cx="0" cy="0"/>
        </a:xfrm>
      </p:grpSpPr>
      <p:sp>
        <p:nvSpPr>
          <p:cNvPr id="2" name="Lưu Đồ: Thay đổi Tiến Trình 1">
            <a:extLst>
              <a:ext uri="{FF2B5EF4-FFF2-40B4-BE49-F238E27FC236}">
                <a16:creationId xmlns:a16="http://schemas.microsoft.com/office/drawing/2014/main" id="{9F5D6C2B-9673-BA0D-AE18-C2CB72331829}"/>
              </a:ext>
            </a:extLst>
          </p:cNvPr>
          <p:cNvSpPr/>
          <p:nvPr/>
        </p:nvSpPr>
        <p:spPr>
          <a:xfrm>
            <a:off x="584200" y="1220526"/>
            <a:ext cx="11023600" cy="751780"/>
          </a:xfrm>
          <a:prstGeom prst="flowChartAlternateProcess">
            <a:avLst/>
          </a:prstGeom>
          <a:ln>
            <a:solidFill>
              <a:schemeClr val="accent5"/>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vi-VN" sz="2667" dirty="0">
                <a:latin typeface="Arial" panose="020B0604020202020204" pitchFamily="34" charset="0"/>
              </a:rPr>
              <a:t>PHỤ LỤC TIỂU DỰ ÁN 1</a:t>
            </a:r>
            <a:endParaRPr lang="en" sz="2667" dirty="0">
              <a:latin typeface="Arial" panose="020B0604020202020204" pitchFamily="34" charset="0"/>
            </a:endParaRPr>
          </a:p>
        </p:txBody>
      </p:sp>
      <p:pic>
        <p:nvPicPr>
          <p:cNvPr id="3" name="Hình ảnh 2" descr="Ảnh có chứa văn bản, biểu đồ, Kế hoạch, bản đồ&#10;&#10;Nội dung do AI tạo ra có thể không chính xác.">
            <a:extLst>
              <a:ext uri="{FF2B5EF4-FFF2-40B4-BE49-F238E27FC236}">
                <a16:creationId xmlns:a16="http://schemas.microsoft.com/office/drawing/2014/main" id="{BAA678B3-8819-7A7A-E480-D7DE5BB449A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60855" y="2213438"/>
            <a:ext cx="6886642" cy="4481260"/>
          </a:xfrm>
          <a:prstGeom prst="rect">
            <a:avLst/>
          </a:prstGeom>
          <a:noFill/>
          <a:ln>
            <a:noFill/>
          </a:ln>
        </p:spPr>
      </p:pic>
      <p:sp>
        <p:nvSpPr>
          <p:cNvPr id="5" name="Hộp Văn bản 4">
            <a:extLst>
              <a:ext uri="{FF2B5EF4-FFF2-40B4-BE49-F238E27FC236}">
                <a16:creationId xmlns:a16="http://schemas.microsoft.com/office/drawing/2014/main" id="{14AD4123-1AFB-BDC3-7D66-2503ABC89E48}"/>
              </a:ext>
            </a:extLst>
          </p:cNvPr>
          <p:cNvSpPr txBox="1"/>
          <p:nvPr/>
        </p:nvSpPr>
        <p:spPr>
          <a:xfrm>
            <a:off x="8562610" y="2726985"/>
            <a:ext cx="2397760" cy="2308324"/>
          </a:xfrm>
          <a:prstGeom prst="rect">
            <a:avLst/>
          </a:prstGeom>
          <a:noFill/>
        </p:spPr>
        <p:txBody>
          <a:bodyPr wrap="square">
            <a:spAutoFit/>
          </a:bodyPr>
          <a:lstStyle/>
          <a:p>
            <a:pPr algn="ctr">
              <a:spcAft>
                <a:spcPts val="667"/>
              </a:spcAft>
            </a:pPr>
            <a:r>
              <a:rPr lang="vi-VN" sz="2400" b="1" dirty="0">
                <a:ea typeface="Times New Roman" panose="02020603050405020304" pitchFamily="18" charset="0"/>
                <a:cs typeface="Arial" panose="020B0604020202020204" pitchFamily="34" charset="0"/>
              </a:rPr>
              <a:t>BẢN VẼ BỐ TRÍ THIẾT BỊ DỰ ÁN CẢI TẠO HỆ THỐNG HƠI NƯỚC</a:t>
            </a:r>
            <a:endParaRPr lang="vi-VN" sz="2400" b="1" dirty="0">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49709462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EFE4B9-63A0-D7EC-644E-4EEAF328A0CA}"/>
            </a:ext>
          </a:extLst>
        </p:cNvPr>
        <p:cNvGrpSpPr/>
        <p:nvPr/>
      </p:nvGrpSpPr>
      <p:grpSpPr>
        <a:xfrm>
          <a:off x="0" y="0"/>
          <a:ext cx="0" cy="0"/>
          <a:chOff x="0" y="0"/>
          <a:chExt cx="0" cy="0"/>
        </a:xfrm>
      </p:grpSpPr>
      <p:sp>
        <p:nvSpPr>
          <p:cNvPr id="2" name="Lưu Đồ: Thay đổi Tiến Trình 1">
            <a:extLst>
              <a:ext uri="{FF2B5EF4-FFF2-40B4-BE49-F238E27FC236}">
                <a16:creationId xmlns:a16="http://schemas.microsoft.com/office/drawing/2014/main" id="{4240FD08-D1BB-57AE-2772-D26261863AC4}"/>
              </a:ext>
            </a:extLst>
          </p:cNvPr>
          <p:cNvSpPr/>
          <p:nvPr/>
        </p:nvSpPr>
        <p:spPr>
          <a:xfrm>
            <a:off x="455039" y="1210794"/>
            <a:ext cx="11023600" cy="751780"/>
          </a:xfrm>
          <a:prstGeom prst="flowChartAlternateProcess">
            <a:avLst/>
          </a:prstGeom>
          <a:ln>
            <a:solidFill>
              <a:schemeClr val="accent5"/>
            </a:solidFill>
          </a:ln>
        </p:spPr>
        <p:style>
          <a:lnRef idx="3">
            <a:schemeClr val="lt1"/>
          </a:lnRef>
          <a:fillRef idx="1">
            <a:schemeClr val="accent5"/>
          </a:fillRef>
          <a:effectRef idx="1">
            <a:schemeClr val="accent5"/>
          </a:effectRef>
          <a:fontRef idx="minor">
            <a:schemeClr val="lt1"/>
          </a:fontRef>
        </p:style>
        <p:txBody>
          <a:bodyPr rtlCol="0" anchor="ctr"/>
          <a:lstStyle/>
          <a:p>
            <a:pPr algn="ctr"/>
            <a:r>
              <a:rPr lang="vi-VN" sz="2667" dirty="0">
                <a:latin typeface="Arial" panose="020B0604020202020204" pitchFamily="34" charset="0"/>
              </a:rPr>
              <a:t>PHỤ LỤC TIỂU DỰ ÁN 2</a:t>
            </a:r>
            <a:endParaRPr lang="en" sz="2667" dirty="0">
              <a:latin typeface="Arial" panose="020B0604020202020204" pitchFamily="34" charset="0"/>
            </a:endParaRPr>
          </a:p>
        </p:txBody>
      </p:sp>
      <p:sp>
        <p:nvSpPr>
          <p:cNvPr id="4" name="Hộp Văn bản 3">
            <a:extLst>
              <a:ext uri="{FF2B5EF4-FFF2-40B4-BE49-F238E27FC236}">
                <a16:creationId xmlns:a16="http://schemas.microsoft.com/office/drawing/2014/main" id="{B6563BD9-ACB9-EF3E-EE7B-243F5C530D0C}"/>
              </a:ext>
            </a:extLst>
          </p:cNvPr>
          <p:cNvSpPr txBox="1"/>
          <p:nvPr/>
        </p:nvSpPr>
        <p:spPr>
          <a:xfrm>
            <a:off x="593929" y="5912350"/>
            <a:ext cx="6492028" cy="400110"/>
          </a:xfrm>
          <a:prstGeom prst="rect">
            <a:avLst/>
          </a:prstGeom>
          <a:noFill/>
        </p:spPr>
        <p:txBody>
          <a:bodyPr wrap="square">
            <a:spAutoFit/>
          </a:bodyPr>
          <a:lstStyle/>
          <a:p>
            <a:pPr algn="ctr"/>
            <a:r>
              <a:rPr lang="en-US" sz="2000" b="1" i="1" dirty="0">
                <a:latin typeface="Arial" panose="020B0604020202020204" pitchFamily="34" charset="0"/>
                <a:cs typeface="Arial" panose="020B0604020202020204" pitchFamily="34" charset="0"/>
              </a:rPr>
              <a:t>PHÒNG MINH HỌA GIÓ MỚI</a:t>
            </a:r>
          </a:p>
        </p:txBody>
      </p:sp>
      <p:sp>
        <p:nvSpPr>
          <p:cNvPr id="6" name="Hộp Văn bản 5">
            <a:extLst>
              <a:ext uri="{FF2B5EF4-FFF2-40B4-BE49-F238E27FC236}">
                <a16:creationId xmlns:a16="http://schemas.microsoft.com/office/drawing/2014/main" id="{50CBDBA3-8AA9-89DC-B3BD-14EE6D453663}"/>
              </a:ext>
            </a:extLst>
          </p:cNvPr>
          <p:cNvSpPr txBox="1"/>
          <p:nvPr/>
        </p:nvSpPr>
        <p:spPr>
          <a:xfrm>
            <a:off x="6843581" y="5974947"/>
            <a:ext cx="5156791" cy="523220"/>
          </a:xfrm>
          <a:prstGeom prst="rect">
            <a:avLst/>
          </a:prstGeom>
          <a:noFill/>
        </p:spPr>
        <p:txBody>
          <a:bodyPr wrap="square">
            <a:spAutoFit/>
          </a:bodyPr>
          <a:lstStyle/>
          <a:p>
            <a:pPr algn="ctr"/>
            <a:r>
              <a:rPr lang="vi-VN" sz="1400" b="1" i="1">
                <a:cs typeface="Arial" panose="020B0604020202020204" pitchFamily="34" charset="0"/>
              </a:rPr>
              <a:t>SAO CHÉP VẼ KHUÔN MẶT CẮT LÒ SAU KHI CẢI CÁCH TẠO HƯỚNG DẪN KÊNH KHÔNG PHẢI LÀ GAS</a:t>
            </a:r>
            <a:endParaRPr lang="en-US" sz="1400" b="1" i="1">
              <a:latin typeface="Arial" panose="020B0604020202020204" pitchFamily="34" charset="0"/>
              <a:cs typeface="Arial" panose="020B0604020202020204" pitchFamily="34" charset="0"/>
            </a:endParaRPr>
          </a:p>
        </p:txBody>
      </p:sp>
      <p:pic>
        <p:nvPicPr>
          <p:cNvPr id="7" name="Hình ảnh 6" descr="Ảnh có chứa bản phác thảo, biểu đồ, Bản vẽ kỹ thuật, Kế hoạch&#10;&#10;Nội dung do AI tạo ra có thể không chính xác.">
            <a:extLst>
              <a:ext uri="{FF2B5EF4-FFF2-40B4-BE49-F238E27FC236}">
                <a16:creationId xmlns:a16="http://schemas.microsoft.com/office/drawing/2014/main" id="{23B7EC03-A20E-C951-F8EE-35641D2CC942}"/>
              </a:ext>
            </a:extLst>
          </p:cNvPr>
          <p:cNvPicPr>
            <a:picLocks noChangeAspect="1"/>
          </p:cNvPicPr>
          <p:nvPr/>
        </p:nvPicPr>
        <p:blipFill>
          <a:blip r:embed="rId2"/>
          <a:stretch>
            <a:fillRect/>
          </a:stretch>
        </p:blipFill>
        <p:spPr>
          <a:xfrm>
            <a:off x="7224877" y="2087178"/>
            <a:ext cx="4394200" cy="3652944"/>
          </a:xfrm>
          <a:prstGeom prst="rect">
            <a:avLst/>
          </a:prstGeom>
        </p:spPr>
      </p:pic>
      <p:pic>
        <p:nvPicPr>
          <p:cNvPr id="8" name="Hình ảnh 7" descr="Ảnh có chứa bản phác thảo, biểu đồ, Bản vẽ kỹ thuật, Kế hoạch&#10;&#10;Nội dung do AI tạo ra có thể không chính xác.">
            <a:extLst>
              <a:ext uri="{FF2B5EF4-FFF2-40B4-BE49-F238E27FC236}">
                <a16:creationId xmlns:a16="http://schemas.microsoft.com/office/drawing/2014/main" id="{F42671E5-CF85-1081-EDB5-F6D5E4143BC2}"/>
              </a:ext>
            </a:extLst>
          </p:cNvPr>
          <p:cNvPicPr>
            <a:picLocks noChangeAspect="1"/>
          </p:cNvPicPr>
          <p:nvPr/>
        </p:nvPicPr>
        <p:blipFill rotWithShape="1">
          <a:blip r:embed="rId3">
            <a:extLst>
              <a:ext uri="{28A0092B-C50C-407E-A947-70E740481C1C}">
                <a14:useLocalDpi xmlns:a14="http://schemas.microsoft.com/office/drawing/2010/main" val="0"/>
              </a:ext>
            </a:extLst>
          </a:blip>
          <a:srcRect l="9847" t="4964" r="12086" b="4610"/>
          <a:stretch/>
        </p:blipFill>
        <p:spPr bwMode="auto">
          <a:xfrm>
            <a:off x="455039" y="2226539"/>
            <a:ext cx="6391744" cy="3685811"/>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24101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43"/>
          <p:cNvSpPr/>
          <p:nvPr/>
        </p:nvSpPr>
        <p:spPr>
          <a:xfrm>
            <a:off x="0" y="0"/>
            <a:ext cx="12192000" cy="68580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algn="ctr"/>
            <a:endParaRPr sz="2400" dirty="0">
              <a:highlight>
                <a:srgbClr val="000000"/>
              </a:highlight>
              <a:latin typeface="Arial" panose="020B0604020202020204" pitchFamily="34" charset="0"/>
              <a:ea typeface="Old Standard TT"/>
              <a:cs typeface="Arial" panose="020B0604020202020204" pitchFamily="34" charset="0"/>
              <a:sym typeface="Old Standard TT"/>
            </a:endParaRPr>
          </a:p>
        </p:txBody>
      </p:sp>
      <p:sp>
        <p:nvSpPr>
          <p:cNvPr id="360" name="Google Shape;360;p43"/>
          <p:cNvSpPr txBox="1">
            <a:spLocks noGrp="1"/>
          </p:cNvSpPr>
          <p:nvPr>
            <p:ph type="body" idx="1"/>
          </p:nvPr>
        </p:nvSpPr>
        <p:spPr>
          <a:xfrm>
            <a:off x="429367" y="1078967"/>
            <a:ext cx="4560800" cy="2537600"/>
          </a:xfrm>
          <a:prstGeom prst="rect">
            <a:avLst/>
          </a:prstGeom>
        </p:spPr>
        <p:txBody>
          <a:bodyPr spcFirstLastPara="1" wrap="square" lIns="121900" tIns="121900" rIns="121900" bIns="121900" anchor="t" anchorCtr="0">
            <a:noAutofit/>
          </a:bodyPr>
          <a:lstStyle/>
          <a:p>
            <a:pPr marL="0" indent="0">
              <a:lnSpc>
                <a:spcPct val="130000"/>
              </a:lnSpc>
              <a:spcBef>
                <a:spcPts val="400"/>
              </a:spcBef>
              <a:buNone/>
            </a:pPr>
            <a:r>
              <a:rPr lang="vi-VN" sz="1733" dirty="0">
                <a:solidFill>
                  <a:srgbClr val="C00000"/>
                </a:solidFill>
              </a:rPr>
              <a:t>Hệ thống hơi nước hiện tại với ba nguồn nhiệt chưa được sử dụng:
- Nước ngưng thoát ra ở áp suất cao (11 bar) với nhiệt độ cao;
- Hơi nước thừa tại buồng chưng áp xả ra khi kết thúc mẻ chưng.</a:t>
            </a:r>
            <a:endParaRPr sz="2133" dirty="0">
              <a:solidFill>
                <a:srgbClr val="C00000"/>
              </a:solidFill>
            </a:endParaRPr>
          </a:p>
        </p:txBody>
      </p:sp>
      <p:sp>
        <p:nvSpPr>
          <p:cNvPr id="361" name="Google Shape;361;p43"/>
          <p:cNvSpPr txBox="1">
            <a:spLocks noGrp="1"/>
          </p:cNvSpPr>
          <p:nvPr>
            <p:ph type="body" idx="1"/>
          </p:nvPr>
        </p:nvSpPr>
        <p:spPr>
          <a:xfrm>
            <a:off x="492167" y="4041800"/>
            <a:ext cx="4435200" cy="1436400"/>
          </a:xfrm>
          <a:prstGeom prst="rect">
            <a:avLst/>
          </a:prstGeom>
        </p:spPr>
        <p:txBody>
          <a:bodyPr spcFirstLastPara="1" wrap="square" lIns="121900" tIns="121900" rIns="121900" bIns="121900" anchor="t" anchorCtr="0">
            <a:noAutofit/>
          </a:bodyPr>
          <a:lstStyle/>
          <a:p>
            <a:pPr marL="0" indent="0">
              <a:lnSpc>
                <a:spcPct val="130000"/>
              </a:lnSpc>
              <a:spcBef>
                <a:spcPts val="400"/>
              </a:spcBef>
              <a:buNone/>
            </a:pPr>
            <a:r>
              <a:rPr lang="vi-VN" sz="1733" dirty="0">
                <a:solidFill>
                  <a:srgbClr val="C00000"/>
                </a:solidFill>
              </a:rPr>
              <a:t>Hệ thống hơi nước được đề xuất:
- Trang bị bình bốc hơi (</a:t>
            </a:r>
            <a:r>
              <a:rPr lang="vi-VN" sz="1733" dirty="0" err="1">
                <a:solidFill>
                  <a:srgbClr val="C00000"/>
                </a:solidFill>
              </a:rPr>
              <a:t>flash</a:t>
            </a:r>
            <a:r>
              <a:rPr lang="vi-VN" sz="1733" dirty="0">
                <a:solidFill>
                  <a:srgbClr val="C00000"/>
                </a:solidFill>
              </a:rPr>
              <a:t> </a:t>
            </a:r>
            <a:r>
              <a:rPr lang="vi-VN" sz="1733" dirty="0" err="1">
                <a:solidFill>
                  <a:srgbClr val="C00000"/>
                </a:solidFill>
              </a:rPr>
              <a:t>tank</a:t>
            </a:r>
            <a:r>
              <a:rPr lang="vi-VN" sz="1733" dirty="0">
                <a:solidFill>
                  <a:srgbClr val="C00000"/>
                </a:solidFill>
              </a:rPr>
              <a:t>) để tận dụng nhiệt từ nước ngưng áp suất cao;</a:t>
            </a:r>
            <a:endParaRPr sz="1733" dirty="0">
              <a:solidFill>
                <a:srgbClr val="C00000"/>
              </a:solidFill>
            </a:endParaRPr>
          </a:p>
        </p:txBody>
      </p:sp>
      <p:sp>
        <p:nvSpPr>
          <p:cNvPr id="363" name="Google Shape;363;p43"/>
          <p:cNvSpPr txBox="1"/>
          <p:nvPr/>
        </p:nvSpPr>
        <p:spPr>
          <a:xfrm>
            <a:off x="532433" y="0"/>
            <a:ext cx="4295600" cy="785600"/>
          </a:xfrm>
          <a:prstGeom prst="rect">
            <a:avLst/>
          </a:prstGeom>
          <a:noFill/>
          <a:ln>
            <a:noFill/>
          </a:ln>
        </p:spPr>
        <p:txBody>
          <a:bodyPr spcFirstLastPara="1" wrap="square" lIns="121900" tIns="121900" rIns="121900" bIns="121900" anchor="ctr" anchorCtr="0">
            <a:noAutofit/>
          </a:bodyPr>
          <a:lstStyle/>
          <a:p>
            <a:pPr algn="r"/>
            <a:r>
              <a:rPr lang="vi-VN" sz="2133" b="1" dirty="0">
                <a:solidFill>
                  <a:schemeClr val="dk1"/>
                </a:solidFill>
                <a:latin typeface="Arial" panose="020B0604020202020204" pitchFamily="34" charset="0"/>
                <a:ea typeface="Old Standard TT"/>
                <a:cs typeface="Arial" panose="020B0604020202020204" pitchFamily="34" charset="0"/>
                <a:sym typeface="Old Standard TT"/>
              </a:rPr>
              <a:t>2. Cải thiện hệ thống hơi nước</a:t>
            </a:r>
            <a:endParaRPr sz="1733" i="1" dirty="0">
              <a:latin typeface="Arial" panose="020B0604020202020204" pitchFamily="34" charset="0"/>
              <a:ea typeface="Times New Roman"/>
              <a:cs typeface="Arial" panose="020B0604020202020204" pitchFamily="34" charset="0"/>
              <a:sym typeface="Times New Roman"/>
            </a:endParaRPr>
          </a:p>
        </p:txBody>
      </p:sp>
      <p:graphicFrame>
        <p:nvGraphicFramePr>
          <p:cNvPr id="2" name="Table 1">
            <a:extLst>
              <a:ext uri="{FF2B5EF4-FFF2-40B4-BE49-F238E27FC236}">
                <a16:creationId xmlns:a16="http://schemas.microsoft.com/office/drawing/2014/main" id="{5FE80E64-29EA-4741-A0EB-115265D3F955}"/>
              </a:ext>
            </a:extLst>
          </p:cNvPr>
          <p:cNvGraphicFramePr>
            <a:graphicFrameLocks noGrp="1"/>
          </p:cNvGraphicFramePr>
          <p:nvPr>
            <p:extLst>
              <p:ext uri="{D42A27DB-BD31-4B8C-83A1-F6EECF244321}">
                <p14:modId xmlns:p14="http://schemas.microsoft.com/office/powerpoint/2010/main" val="2551715311"/>
              </p:ext>
            </p:extLst>
          </p:nvPr>
        </p:nvGraphicFramePr>
        <p:xfrm>
          <a:off x="5482334" y="706171"/>
          <a:ext cx="5970816" cy="5766966"/>
        </p:xfrm>
        <a:graphic>
          <a:graphicData uri="http://schemas.openxmlformats.org/drawingml/2006/table">
            <a:tbl>
              <a:tblPr>
                <a:tableStyleId>{5940675A-B579-460E-94D1-54222C63F5DA}</a:tableStyleId>
              </a:tblPr>
              <a:tblGrid>
                <a:gridCol w="560247">
                  <a:extLst>
                    <a:ext uri="{9D8B030D-6E8A-4147-A177-3AD203B41FA5}">
                      <a16:colId xmlns:a16="http://schemas.microsoft.com/office/drawing/2014/main" val="1111467552"/>
                    </a:ext>
                  </a:extLst>
                </a:gridCol>
                <a:gridCol w="2425161">
                  <a:extLst>
                    <a:ext uri="{9D8B030D-6E8A-4147-A177-3AD203B41FA5}">
                      <a16:colId xmlns:a16="http://schemas.microsoft.com/office/drawing/2014/main" val="1299190207"/>
                    </a:ext>
                  </a:extLst>
                </a:gridCol>
                <a:gridCol w="1492704">
                  <a:extLst>
                    <a:ext uri="{9D8B030D-6E8A-4147-A177-3AD203B41FA5}">
                      <a16:colId xmlns:a16="http://schemas.microsoft.com/office/drawing/2014/main" val="2707580710"/>
                    </a:ext>
                  </a:extLst>
                </a:gridCol>
                <a:gridCol w="1492704">
                  <a:extLst>
                    <a:ext uri="{9D8B030D-6E8A-4147-A177-3AD203B41FA5}">
                      <a16:colId xmlns:a16="http://schemas.microsoft.com/office/drawing/2014/main" val="1253851162"/>
                    </a:ext>
                  </a:extLst>
                </a:gridCol>
              </a:tblGrid>
              <a:tr h="204591">
                <a:tc>
                  <a:txBody>
                    <a:bodyPr/>
                    <a:lstStyle/>
                    <a:p>
                      <a:pPr algn="ctr"/>
                      <a:r>
                        <a:rPr lang="en-US" sz="1400" b="1" dirty="0">
                          <a:solidFill>
                            <a:schemeClr val="bg1"/>
                          </a:solidFill>
                        </a:rPr>
                        <a:t>STT</a:t>
                      </a:r>
                    </a:p>
                  </a:txBody>
                  <a:tcPr marL="49757" marR="49757" marT="24878" marB="24878" anchor="ctr">
                    <a:solidFill>
                      <a:schemeClr val="accent2"/>
                    </a:solidFill>
                  </a:tcPr>
                </a:tc>
                <a:tc>
                  <a:txBody>
                    <a:bodyPr/>
                    <a:lstStyle/>
                    <a:p>
                      <a:pPr algn="ctr"/>
                      <a:r>
                        <a:rPr lang="en-US" sz="1400" b="1" dirty="0">
                          <a:solidFill>
                            <a:schemeClr val="bg1"/>
                          </a:solidFill>
                        </a:rPr>
                        <a:t>Thông số</a:t>
                      </a:r>
                    </a:p>
                  </a:txBody>
                  <a:tcPr marL="49757" marR="49757" marT="24878" marB="24878" anchor="ctr">
                    <a:solidFill>
                      <a:schemeClr val="accent2"/>
                    </a:solidFill>
                  </a:tcPr>
                </a:tc>
                <a:tc>
                  <a:txBody>
                    <a:bodyPr/>
                    <a:lstStyle/>
                    <a:p>
                      <a:pPr algn="ctr"/>
                      <a:r>
                        <a:rPr lang="vi-VN" sz="1400" b="1">
                          <a:solidFill>
                            <a:schemeClr val="bg1"/>
                          </a:solidFill>
                        </a:rPr>
                        <a:t>Đơn vị</a:t>
                      </a:r>
                    </a:p>
                  </a:txBody>
                  <a:tcPr marL="49757" marR="49757" marT="24878" marB="24878" anchor="ctr">
                    <a:solidFill>
                      <a:schemeClr val="accent2"/>
                    </a:solidFill>
                  </a:tcPr>
                </a:tc>
                <a:tc>
                  <a:txBody>
                    <a:bodyPr/>
                    <a:lstStyle/>
                    <a:p>
                      <a:pPr algn="ctr"/>
                      <a:r>
                        <a:rPr lang="en-US" sz="1400" b="1" dirty="0">
                          <a:solidFill>
                            <a:schemeClr val="bg1"/>
                          </a:solidFill>
                        </a:rPr>
                        <a:t>Giá trị</a:t>
                      </a:r>
                    </a:p>
                  </a:txBody>
                  <a:tcPr marL="49757" marR="49757" marT="24878" marB="24878" anchor="ctr">
                    <a:solidFill>
                      <a:schemeClr val="accent2"/>
                    </a:solidFill>
                  </a:tcPr>
                </a:tc>
                <a:extLst>
                  <a:ext uri="{0D108BD9-81ED-4DB2-BD59-A6C34878D82A}">
                    <a16:rowId xmlns:a16="http://schemas.microsoft.com/office/drawing/2014/main" val="1539895231"/>
                  </a:ext>
                </a:extLst>
              </a:tr>
              <a:tr h="514258">
                <a:tc>
                  <a:txBody>
                    <a:bodyPr/>
                    <a:lstStyle/>
                    <a:p>
                      <a:r>
                        <a:rPr lang="en-US" sz="1400" dirty="0"/>
                        <a:t>1</a:t>
                      </a:r>
                    </a:p>
                  </a:txBody>
                  <a:tcPr marL="49757" marR="49757" marT="24878" marB="24878" anchor="ctr"/>
                </a:tc>
                <a:tc>
                  <a:txBody>
                    <a:bodyPr/>
                    <a:lstStyle/>
                    <a:p>
                      <a:r>
                        <a:rPr lang="vi-VN" sz="1400"/>
                        <a:t>Lưu lượng hơi tận thu từ bốc hơi thứ (flash steam)</a:t>
                      </a:r>
                    </a:p>
                  </a:txBody>
                  <a:tcPr marL="49757" marR="49757" marT="24878" marB="24878" anchor="ctr"/>
                </a:tc>
                <a:tc>
                  <a:txBody>
                    <a:bodyPr/>
                    <a:lstStyle/>
                    <a:p>
                      <a:r>
                        <a:rPr lang="en-US" sz="1400" dirty="0"/>
                        <a:t>kg/h</a:t>
                      </a:r>
                    </a:p>
                  </a:txBody>
                  <a:tcPr marL="49757" marR="49757" marT="24878" marB="24878" anchor="ctr"/>
                </a:tc>
                <a:tc>
                  <a:txBody>
                    <a:bodyPr/>
                    <a:lstStyle/>
                    <a:p>
                      <a:r>
                        <a:rPr lang="en-US" sz="1400" dirty="0"/>
                        <a:t>115.6</a:t>
                      </a:r>
                    </a:p>
                  </a:txBody>
                  <a:tcPr marL="49757" marR="49757" marT="24878" marB="24878" anchor="ctr"/>
                </a:tc>
                <a:extLst>
                  <a:ext uri="{0D108BD9-81ED-4DB2-BD59-A6C34878D82A}">
                    <a16:rowId xmlns:a16="http://schemas.microsoft.com/office/drawing/2014/main" val="4243916586"/>
                  </a:ext>
                </a:extLst>
              </a:tr>
              <a:tr h="359424">
                <a:tc>
                  <a:txBody>
                    <a:bodyPr/>
                    <a:lstStyle/>
                    <a:p>
                      <a:r>
                        <a:rPr lang="en-US" sz="1400"/>
                        <a:t>2</a:t>
                      </a:r>
                    </a:p>
                  </a:txBody>
                  <a:tcPr marL="49757" marR="49757" marT="24878" marB="24878" anchor="ctr"/>
                </a:tc>
                <a:tc>
                  <a:txBody>
                    <a:bodyPr/>
                    <a:lstStyle/>
                    <a:p>
                      <a:r>
                        <a:rPr lang="vi-VN" sz="1400"/>
                        <a:t>Lưu lượng hơi áp suất cao tận thu</a:t>
                      </a:r>
                    </a:p>
                  </a:txBody>
                  <a:tcPr marL="49757" marR="49757" marT="24878" marB="24878" anchor="ctr"/>
                </a:tc>
                <a:tc>
                  <a:txBody>
                    <a:bodyPr/>
                    <a:lstStyle/>
                    <a:p>
                      <a:r>
                        <a:rPr lang="en-US" sz="1400"/>
                        <a:t>kg/h</a:t>
                      </a:r>
                    </a:p>
                  </a:txBody>
                  <a:tcPr marL="49757" marR="49757" marT="24878" marB="24878" anchor="ctr"/>
                </a:tc>
                <a:tc>
                  <a:txBody>
                    <a:bodyPr/>
                    <a:lstStyle/>
                    <a:p>
                      <a:r>
                        <a:rPr lang="en-US" sz="1400"/>
                        <a:t>65.9</a:t>
                      </a:r>
                    </a:p>
                  </a:txBody>
                  <a:tcPr marL="49757" marR="49757" marT="24878" marB="24878" anchor="ctr"/>
                </a:tc>
                <a:extLst>
                  <a:ext uri="{0D108BD9-81ED-4DB2-BD59-A6C34878D82A}">
                    <a16:rowId xmlns:a16="http://schemas.microsoft.com/office/drawing/2014/main" val="169049988"/>
                  </a:ext>
                </a:extLst>
              </a:tr>
              <a:tr h="359424">
                <a:tc>
                  <a:txBody>
                    <a:bodyPr/>
                    <a:lstStyle/>
                    <a:p>
                      <a:r>
                        <a:rPr lang="en-US" sz="1400"/>
                        <a:t>3</a:t>
                      </a:r>
                    </a:p>
                  </a:txBody>
                  <a:tcPr marL="49757" marR="49757" marT="24878" marB="24878" anchor="ctr"/>
                </a:tc>
                <a:tc>
                  <a:txBody>
                    <a:bodyPr/>
                    <a:lstStyle/>
                    <a:p>
                      <a:r>
                        <a:rPr lang="vi-VN" sz="1400"/>
                        <a:t>Lưu lượng hơi áp suất thấp tận thu</a:t>
                      </a:r>
                    </a:p>
                  </a:txBody>
                  <a:tcPr marL="49757" marR="49757" marT="24878" marB="24878" anchor="ctr"/>
                </a:tc>
                <a:tc>
                  <a:txBody>
                    <a:bodyPr/>
                    <a:lstStyle/>
                    <a:p>
                      <a:r>
                        <a:rPr lang="en-US" sz="1400"/>
                        <a:t>kg/h</a:t>
                      </a:r>
                    </a:p>
                  </a:txBody>
                  <a:tcPr marL="49757" marR="49757" marT="24878" marB="24878" anchor="ctr"/>
                </a:tc>
                <a:tc>
                  <a:txBody>
                    <a:bodyPr/>
                    <a:lstStyle/>
                    <a:p>
                      <a:r>
                        <a:rPr lang="en-US" sz="1400"/>
                        <a:t>36.6</a:t>
                      </a:r>
                    </a:p>
                  </a:txBody>
                  <a:tcPr marL="49757" marR="49757" marT="24878" marB="24878" anchor="ctr"/>
                </a:tc>
                <a:extLst>
                  <a:ext uri="{0D108BD9-81ED-4DB2-BD59-A6C34878D82A}">
                    <a16:rowId xmlns:a16="http://schemas.microsoft.com/office/drawing/2014/main" val="2964006771"/>
                  </a:ext>
                </a:extLst>
              </a:tr>
              <a:tr h="359424">
                <a:tc>
                  <a:txBody>
                    <a:bodyPr/>
                    <a:lstStyle/>
                    <a:p>
                      <a:r>
                        <a:rPr lang="en-US" sz="1400"/>
                        <a:t>4</a:t>
                      </a:r>
                    </a:p>
                  </a:txBody>
                  <a:tcPr marL="49757" marR="49757" marT="24878" marB="24878" anchor="ctr"/>
                </a:tc>
                <a:tc>
                  <a:txBody>
                    <a:bodyPr/>
                    <a:lstStyle/>
                    <a:p>
                      <a:r>
                        <a:rPr lang="vi-VN" sz="1400"/>
                        <a:t>Tổng lưu lượng hơi tận thu</a:t>
                      </a:r>
                    </a:p>
                  </a:txBody>
                  <a:tcPr marL="49757" marR="49757" marT="24878" marB="24878" anchor="ctr"/>
                </a:tc>
                <a:tc>
                  <a:txBody>
                    <a:bodyPr/>
                    <a:lstStyle/>
                    <a:p>
                      <a:r>
                        <a:rPr lang="en-US" sz="1400"/>
                        <a:t>kg/h</a:t>
                      </a:r>
                    </a:p>
                  </a:txBody>
                  <a:tcPr marL="49757" marR="49757" marT="24878" marB="24878" anchor="ctr"/>
                </a:tc>
                <a:tc>
                  <a:txBody>
                    <a:bodyPr/>
                    <a:lstStyle/>
                    <a:p>
                      <a:r>
                        <a:rPr lang="en-US" sz="1400"/>
                        <a:t>218.2</a:t>
                      </a:r>
                    </a:p>
                  </a:txBody>
                  <a:tcPr marL="49757" marR="49757" marT="24878" marB="24878" anchor="ctr"/>
                </a:tc>
                <a:extLst>
                  <a:ext uri="{0D108BD9-81ED-4DB2-BD59-A6C34878D82A}">
                    <a16:rowId xmlns:a16="http://schemas.microsoft.com/office/drawing/2014/main" val="394532819"/>
                  </a:ext>
                </a:extLst>
              </a:tr>
              <a:tr h="359424">
                <a:tc>
                  <a:txBody>
                    <a:bodyPr/>
                    <a:lstStyle/>
                    <a:p>
                      <a:r>
                        <a:rPr lang="en-US" sz="1400"/>
                        <a:t>5</a:t>
                      </a:r>
                    </a:p>
                  </a:txBody>
                  <a:tcPr marL="49757" marR="49757" marT="24878" marB="24878" anchor="ctr"/>
                </a:tc>
                <a:tc>
                  <a:txBody>
                    <a:bodyPr/>
                    <a:lstStyle/>
                    <a:p>
                      <a:r>
                        <a:rPr lang="vi-VN" sz="1400"/>
                        <a:t>Lượng nhiệt tiết kiệm trong 1 năm</a:t>
                      </a:r>
                    </a:p>
                  </a:txBody>
                  <a:tcPr marL="49757" marR="49757" marT="24878" marB="24878" anchor="ctr"/>
                </a:tc>
                <a:tc>
                  <a:txBody>
                    <a:bodyPr/>
                    <a:lstStyle/>
                    <a:p>
                      <a:r>
                        <a:rPr lang="en-US" sz="1400"/>
                        <a:t>MJ/năm</a:t>
                      </a:r>
                    </a:p>
                  </a:txBody>
                  <a:tcPr marL="49757" marR="49757" marT="24878" marB="24878" anchor="ctr"/>
                </a:tc>
                <a:tc>
                  <a:txBody>
                    <a:bodyPr/>
                    <a:lstStyle/>
                    <a:p>
                      <a:r>
                        <a:rPr lang="en-US" sz="1400"/>
                        <a:t>4,967,962</a:t>
                      </a:r>
                    </a:p>
                  </a:txBody>
                  <a:tcPr marL="49757" marR="49757" marT="24878" marB="24878" anchor="ctr"/>
                </a:tc>
                <a:extLst>
                  <a:ext uri="{0D108BD9-81ED-4DB2-BD59-A6C34878D82A}">
                    <a16:rowId xmlns:a16="http://schemas.microsoft.com/office/drawing/2014/main" val="1559108981"/>
                  </a:ext>
                </a:extLst>
              </a:tr>
              <a:tr h="359424">
                <a:tc>
                  <a:txBody>
                    <a:bodyPr/>
                    <a:lstStyle/>
                    <a:p>
                      <a:r>
                        <a:rPr lang="en-US" sz="1400"/>
                        <a:t>6</a:t>
                      </a:r>
                    </a:p>
                  </a:txBody>
                  <a:tcPr marL="49757" marR="49757" marT="24878" marB="24878" anchor="ctr"/>
                </a:tc>
                <a:tc>
                  <a:txBody>
                    <a:bodyPr/>
                    <a:lstStyle/>
                    <a:p>
                      <a:r>
                        <a:rPr lang="en-US" sz="1400"/>
                        <a:t>Trị số nhiệt thấp của nhiên liệu</a:t>
                      </a:r>
                    </a:p>
                  </a:txBody>
                  <a:tcPr marL="49757" marR="49757" marT="24878" marB="24878" anchor="ctr"/>
                </a:tc>
                <a:tc>
                  <a:txBody>
                    <a:bodyPr/>
                    <a:lstStyle/>
                    <a:p>
                      <a:r>
                        <a:rPr lang="en-US" sz="1400"/>
                        <a:t>kJ/kg</a:t>
                      </a:r>
                    </a:p>
                  </a:txBody>
                  <a:tcPr marL="49757" marR="49757" marT="24878" marB="24878" anchor="ctr"/>
                </a:tc>
                <a:tc>
                  <a:txBody>
                    <a:bodyPr/>
                    <a:lstStyle/>
                    <a:p>
                      <a:r>
                        <a:rPr lang="en-US" sz="1400"/>
                        <a:t>12,777</a:t>
                      </a:r>
                    </a:p>
                  </a:txBody>
                  <a:tcPr marL="49757" marR="49757" marT="24878" marB="24878" anchor="ctr"/>
                </a:tc>
                <a:extLst>
                  <a:ext uri="{0D108BD9-81ED-4DB2-BD59-A6C34878D82A}">
                    <a16:rowId xmlns:a16="http://schemas.microsoft.com/office/drawing/2014/main" val="1665405989"/>
                  </a:ext>
                </a:extLst>
              </a:tr>
              <a:tr h="204591">
                <a:tc>
                  <a:txBody>
                    <a:bodyPr/>
                    <a:lstStyle/>
                    <a:p>
                      <a:r>
                        <a:rPr lang="en-US" sz="1400"/>
                        <a:t>7</a:t>
                      </a:r>
                    </a:p>
                  </a:txBody>
                  <a:tcPr marL="49757" marR="49757" marT="24878" marB="24878" anchor="ctr"/>
                </a:tc>
                <a:tc>
                  <a:txBody>
                    <a:bodyPr/>
                    <a:lstStyle/>
                    <a:p>
                      <a:r>
                        <a:rPr lang="vi-VN" sz="1400"/>
                        <a:t>Hiệu suất lò hơi</a:t>
                      </a:r>
                    </a:p>
                  </a:txBody>
                  <a:tcPr marL="49757" marR="49757" marT="24878" marB="24878" anchor="ctr"/>
                </a:tc>
                <a:tc>
                  <a:txBody>
                    <a:bodyPr/>
                    <a:lstStyle/>
                    <a:p>
                      <a:r>
                        <a:rPr lang="en-US" sz="1400"/>
                        <a:t>%</a:t>
                      </a:r>
                    </a:p>
                  </a:txBody>
                  <a:tcPr marL="49757" marR="49757" marT="24878" marB="24878" anchor="ctr"/>
                </a:tc>
                <a:tc>
                  <a:txBody>
                    <a:bodyPr/>
                    <a:lstStyle/>
                    <a:p>
                      <a:r>
                        <a:rPr lang="en-US" sz="1400"/>
                        <a:t>0.84</a:t>
                      </a:r>
                    </a:p>
                  </a:txBody>
                  <a:tcPr marL="49757" marR="49757" marT="24878" marB="24878" anchor="ctr"/>
                </a:tc>
                <a:extLst>
                  <a:ext uri="{0D108BD9-81ED-4DB2-BD59-A6C34878D82A}">
                    <a16:rowId xmlns:a16="http://schemas.microsoft.com/office/drawing/2014/main" val="3234638760"/>
                  </a:ext>
                </a:extLst>
              </a:tr>
              <a:tr h="359424">
                <a:tc>
                  <a:txBody>
                    <a:bodyPr/>
                    <a:lstStyle/>
                    <a:p>
                      <a:r>
                        <a:rPr lang="en-US" sz="1400"/>
                        <a:t>8</a:t>
                      </a:r>
                    </a:p>
                  </a:txBody>
                  <a:tcPr marL="49757" marR="49757" marT="24878" marB="24878" anchor="ctr"/>
                </a:tc>
                <a:tc>
                  <a:txBody>
                    <a:bodyPr/>
                    <a:lstStyle/>
                    <a:p>
                      <a:r>
                        <a:rPr lang="vi-VN" sz="1400"/>
                        <a:t>Lượng nhiên liệu tiết kiệm trong 1 năm</a:t>
                      </a:r>
                    </a:p>
                  </a:txBody>
                  <a:tcPr marL="49757" marR="49757" marT="24878" marB="24878" anchor="ctr"/>
                </a:tc>
                <a:tc>
                  <a:txBody>
                    <a:bodyPr/>
                    <a:lstStyle/>
                    <a:p>
                      <a:r>
                        <a:rPr lang="en-US" sz="1400"/>
                        <a:t>tấn/năm</a:t>
                      </a:r>
                    </a:p>
                  </a:txBody>
                  <a:tcPr marL="49757" marR="49757" marT="24878" marB="24878" anchor="ctr"/>
                </a:tc>
                <a:tc>
                  <a:txBody>
                    <a:bodyPr/>
                    <a:lstStyle/>
                    <a:p>
                      <a:r>
                        <a:rPr lang="en-US" sz="1400"/>
                        <a:t>464.7</a:t>
                      </a:r>
                    </a:p>
                  </a:txBody>
                  <a:tcPr marL="49757" marR="49757" marT="24878" marB="24878" anchor="ctr"/>
                </a:tc>
                <a:extLst>
                  <a:ext uri="{0D108BD9-81ED-4DB2-BD59-A6C34878D82A}">
                    <a16:rowId xmlns:a16="http://schemas.microsoft.com/office/drawing/2014/main" val="235478667"/>
                  </a:ext>
                </a:extLst>
              </a:tr>
              <a:tr h="204591">
                <a:tc>
                  <a:txBody>
                    <a:bodyPr/>
                    <a:lstStyle/>
                    <a:p>
                      <a:r>
                        <a:rPr lang="en-US" sz="1400"/>
                        <a:t>9</a:t>
                      </a:r>
                    </a:p>
                  </a:txBody>
                  <a:tcPr marL="49757" marR="49757" marT="24878" marB="24878" anchor="ctr"/>
                </a:tc>
                <a:tc>
                  <a:txBody>
                    <a:bodyPr/>
                    <a:lstStyle/>
                    <a:p>
                      <a:r>
                        <a:rPr lang="en-US" sz="1400"/>
                        <a:t>Giá nhiên liệu</a:t>
                      </a:r>
                    </a:p>
                  </a:txBody>
                  <a:tcPr marL="49757" marR="49757" marT="24878" marB="24878" anchor="ctr"/>
                </a:tc>
                <a:tc>
                  <a:txBody>
                    <a:bodyPr/>
                    <a:lstStyle/>
                    <a:p>
                      <a:r>
                        <a:rPr lang="en-US" sz="1400"/>
                        <a:t>VNĐ/tấn</a:t>
                      </a:r>
                    </a:p>
                  </a:txBody>
                  <a:tcPr marL="49757" marR="49757" marT="24878" marB="24878" anchor="ctr"/>
                </a:tc>
                <a:tc>
                  <a:txBody>
                    <a:bodyPr/>
                    <a:lstStyle/>
                    <a:p>
                      <a:r>
                        <a:rPr lang="en-US" sz="1400"/>
                        <a:t>1,450,000</a:t>
                      </a:r>
                    </a:p>
                  </a:txBody>
                  <a:tcPr marL="49757" marR="49757" marT="24878" marB="24878" anchor="ctr"/>
                </a:tc>
                <a:extLst>
                  <a:ext uri="{0D108BD9-81ED-4DB2-BD59-A6C34878D82A}">
                    <a16:rowId xmlns:a16="http://schemas.microsoft.com/office/drawing/2014/main" val="3073145705"/>
                  </a:ext>
                </a:extLst>
              </a:tr>
              <a:tr h="204591">
                <a:tc>
                  <a:txBody>
                    <a:bodyPr/>
                    <a:lstStyle/>
                    <a:p>
                      <a:r>
                        <a:rPr lang="en-US" sz="1400"/>
                        <a:t>10</a:t>
                      </a:r>
                    </a:p>
                  </a:txBody>
                  <a:tcPr marL="49757" marR="49757" marT="24878" marB="24878" anchor="ctr"/>
                </a:tc>
                <a:tc>
                  <a:txBody>
                    <a:bodyPr/>
                    <a:lstStyle/>
                    <a:p>
                      <a:r>
                        <a:rPr lang="vi-VN" sz="1400"/>
                        <a:t>Chi phí tiết kiệm được</a:t>
                      </a:r>
                    </a:p>
                  </a:txBody>
                  <a:tcPr marL="49757" marR="49757" marT="24878" marB="24878" anchor="ctr"/>
                </a:tc>
                <a:tc>
                  <a:txBody>
                    <a:bodyPr/>
                    <a:lstStyle/>
                    <a:p>
                      <a:r>
                        <a:rPr lang="en-US" sz="1400"/>
                        <a:t>VNĐ/năm</a:t>
                      </a:r>
                    </a:p>
                  </a:txBody>
                  <a:tcPr marL="49757" marR="49757" marT="24878" marB="24878" anchor="ctr"/>
                </a:tc>
                <a:tc>
                  <a:txBody>
                    <a:bodyPr/>
                    <a:lstStyle/>
                    <a:p>
                      <a:r>
                        <a:rPr lang="en-US" sz="1400"/>
                        <a:t>673,831,402</a:t>
                      </a:r>
                    </a:p>
                  </a:txBody>
                  <a:tcPr marL="49757" marR="49757" marT="24878" marB="24878" anchor="ctr"/>
                </a:tc>
                <a:extLst>
                  <a:ext uri="{0D108BD9-81ED-4DB2-BD59-A6C34878D82A}">
                    <a16:rowId xmlns:a16="http://schemas.microsoft.com/office/drawing/2014/main" val="1513126566"/>
                  </a:ext>
                </a:extLst>
              </a:tr>
              <a:tr h="204591">
                <a:tc>
                  <a:txBody>
                    <a:bodyPr/>
                    <a:lstStyle/>
                    <a:p>
                      <a:r>
                        <a:rPr lang="en-US" sz="1400"/>
                        <a:t>11</a:t>
                      </a:r>
                    </a:p>
                  </a:txBody>
                  <a:tcPr marL="49757" marR="49757" marT="24878" marB="24878" anchor="ctr"/>
                </a:tc>
                <a:tc>
                  <a:txBody>
                    <a:bodyPr/>
                    <a:lstStyle/>
                    <a:p>
                      <a:r>
                        <a:rPr lang="vi-VN" sz="1400"/>
                        <a:t>Chi phí đầu tư</a:t>
                      </a:r>
                    </a:p>
                  </a:txBody>
                  <a:tcPr marL="49757" marR="49757" marT="24878" marB="24878" anchor="ctr"/>
                </a:tc>
                <a:tc>
                  <a:txBody>
                    <a:bodyPr/>
                    <a:lstStyle/>
                    <a:p>
                      <a:r>
                        <a:rPr lang="en-US" sz="1400"/>
                        <a:t>VNĐ</a:t>
                      </a:r>
                    </a:p>
                  </a:txBody>
                  <a:tcPr marL="49757" marR="49757" marT="24878" marB="24878" anchor="ctr"/>
                </a:tc>
                <a:tc>
                  <a:txBody>
                    <a:bodyPr/>
                    <a:lstStyle/>
                    <a:p>
                      <a:r>
                        <a:rPr lang="en-US" sz="1400"/>
                        <a:t>400,000,000</a:t>
                      </a:r>
                    </a:p>
                  </a:txBody>
                  <a:tcPr marL="49757" marR="49757" marT="24878" marB="24878" anchor="ctr"/>
                </a:tc>
                <a:extLst>
                  <a:ext uri="{0D108BD9-81ED-4DB2-BD59-A6C34878D82A}">
                    <a16:rowId xmlns:a16="http://schemas.microsoft.com/office/drawing/2014/main" val="2730955752"/>
                  </a:ext>
                </a:extLst>
              </a:tr>
              <a:tr h="359424">
                <a:tc>
                  <a:txBody>
                    <a:bodyPr/>
                    <a:lstStyle/>
                    <a:p>
                      <a:r>
                        <a:rPr lang="en-US" sz="1400"/>
                        <a:t>12</a:t>
                      </a:r>
                    </a:p>
                  </a:txBody>
                  <a:tcPr marL="49757" marR="49757" marT="24878" marB="24878" anchor="ctr"/>
                </a:tc>
                <a:tc>
                  <a:txBody>
                    <a:bodyPr/>
                    <a:lstStyle/>
                    <a:p>
                      <a:r>
                        <a:rPr lang="vi-VN" sz="1400"/>
                        <a:t>Thời gian hoàn vốn đơn giản</a:t>
                      </a:r>
                    </a:p>
                  </a:txBody>
                  <a:tcPr marL="49757" marR="49757" marT="24878" marB="24878" anchor="ctr"/>
                </a:tc>
                <a:tc>
                  <a:txBody>
                    <a:bodyPr/>
                    <a:lstStyle/>
                    <a:p>
                      <a:r>
                        <a:rPr lang="en-US" sz="1400"/>
                        <a:t>năm</a:t>
                      </a:r>
                    </a:p>
                  </a:txBody>
                  <a:tcPr marL="49757" marR="49757" marT="24878" marB="24878" anchor="ctr"/>
                </a:tc>
                <a:tc>
                  <a:txBody>
                    <a:bodyPr/>
                    <a:lstStyle/>
                    <a:p>
                      <a:r>
                        <a:rPr lang="en-US" sz="1400"/>
                        <a:t>0.6</a:t>
                      </a:r>
                    </a:p>
                  </a:txBody>
                  <a:tcPr marL="49757" marR="49757" marT="24878" marB="24878" anchor="ctr"/>
                </a:tc>
                <a:extLst>
                  <a:ext uri="{0D108BD9-81ED-4DB2-BD59-A6C34878D82A}">
                    <a16:rowId xmlns:a16="http://schemas.microsoft.com/office/drawing/2014/main" val="2369937356"/>
                  </a:ext>
                </a:extLst>
              </a:tr>
              <a:tr h="359424">
                <a:tc>
                  <a:txBody>
                    <a:bodyPr/>
                    <a:lstStyle/>
                    <a:p>
                      <a:r>
                        <a:rPr lang="en-US" sz="1400"/>
                        <a:t>13</a:t>
                      </a:r>
                    </a:p>
                  </a:txBody>
                  <a:tcPr marL="49757" marR="49757" marT="24878" marB="24878" anchor="ctr"/>
                </a:tc>
                <a:tc>
                  <a:txBody>
                    <a:bodyPr/>
                    <a:lstStyle/>
                    <a:p>
                      <a:r>
                        <a:rPr lang="en-US" sz="1400"/>
                        <a:t>Tỷ suất hoàn vốn nội bộ (IRR)</a:t>
                      </a:r>
                    </a:p>
                  </a:txBody>
                  <a:tcPr marL="49757" marR="49757" marT="24878" marB="24878" anchor="ctr"/>
                </a:tc>
                <a:tc>
                  <a:txBody>
                    <a:bodyPr/>
                    <a:lstStyle/>
                    <a:p>
                      <a:r>
                        <a:rPr lang="en-US" sz="1400"/>
                        <a:t>%</a:t>
                      </a:r>
                    </a:p>
                  </a:txBody>
                  <a:tcPr marL="49757" marR="49757" marT="24878" marB="24878" anchor="ctr"/>
                </a:tc>
                <a:tc>
                  <a:txBody>
                    <a:bodyPr/>
                    <a:lstStyle/>
                    <a:p>
                      <a:r>
                        <a:rPr lang="en-US" sz="1400"/>
                        <a:t>167</a:t>
                      </a:r>
                    </a:p>
                  </a:txBody>
                  <a:tcPr marL="49757" marR="49757" marT="24878" marB="24878" anchor="ctr"/>
                </a:tc>
                <a:extLst>
                  <a:ext uri="{0D108BD9-81ED-4DB2-BD59-A6C34878D82A}">
                    <a16:rowId xmlns:a16="http://schemas.microsoft.com/office/drawing/2014/main" val="970045383"/>
                  </a:ext>
                </a:extLst>
              </a:tr>
              <a:tr h="359424">
                <a:tc>
                  <a:txBody>
                    <a:bodyPr/>
                    <a:lstStyle/>
                    <a:p>
                      <a:r>
                        <a:rPr lang="en-US" sz="1400"/>
                        <a:t>14</a:t>
                      </a:r>
                    </a:p>
                  </a:txBody>
                  <a:tcPr marL="49757" marR="49757" marT="24878" marB="24878" anchor="ctr"/>
                </a:tc>
                <a:tc>
                  <a:txBody>
                    <a:bodyPr/>
                    <a:lstStyle/>
                    <a:p>
                      <a:r>
                        <a:rPr lang="en-US" sz="1400"/>
                        <a:t>Giá trị hiện tại ròng (NPV)</a:t>
                      </a:r>
                    </a:p>
                  </a:txBody>
                  <a:tcPr marL="49757" marR="49757" marT="24878" marB="24878" anchor="ctr"/>
                </a:tc>
                <a:tc>
                  <a:txBody>
                    <a:bodyPr/>
                    <a:lstStyle/>
                    <a:p>
                      <a:r>
                        <a:rPr lang="en-US" sz="1400"/>
                        <a:t>VNĐ</a:t>
                      </a:r>
                    </a:p>
                  </a:txBody>
                  <a:tcPr marL="49757" marR="49757" marT="24878" marB="24878" anchor="ctr"/>
                </a:tc>
                <a:tc>
                  <a:txBody>
                    <a:bodyPr/>
                    <a:lstStyle/>
                    <a:p>
                      <a:r>
                        <a:rPr lang="en-US" sz="1400" dirty="0"/>
                        <a:t>2,154,351,163</a:t>
                      </a:r>
                    </a:p>
                  </a:txBody>
                  <a:tcPr marL="49757" marR="49757" marT="24878" marB="24878" anchor="ctr"/>
                </a:tc>
                <a:extLst>
                  <a:ext uri="{0D108BD9-81ED-4DB2-BD59-A6C34878D82A}">
                    <a16:rowId xmlns:a16="http://schemas.microsoft.com/office/drawing/2014/main" val="902671359"/>
                  </a:ext>
                </a:extLst>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9" name="Google Shape;369;p44"/>
          <p:cNvSpPr txBox="1"/>
          <p:nvPr/>
        </p:nvSpPr>
        <p:spPr>
          <a:xfrm>
            <a:off x="6496077" y="1014957"/>
            <a:ext cx="5264400" cy="529335"/>
          </a:xfrm>
          <a:prstGeom prst="rect">
            <a:avLst/>
          </a:prstGeom>
          <a:noFill/>
          <a:ln>
            <a:noFill/>
          </a:ln>
        </p:spPr>
        <p:txBody>
          <a:bodyPr spcFirstLastPara="1" wrap="square" lIns="121900" tIns="121900" rIns="121900" bIns="121900" anchor="t" anchorCtr="0">
            <a:spAutoFit/>
          </a:bodyPr>
          <a:lstStyle/>
          <a:p>
            <a:pPr algn="ctr">
              <a:lnSpc>
                <a:spcPct val="115000"/>
              </a:lnSpc>
            </a:pPr>
            <a:r>
              <a:rPr lang="en-US" sz="1600" b="1" dirty="0">
                <a:solidFill>
                  <a:schemeClr val="dk1"/>
                </a:solidFill>
                <a:latin typeface="Arial" panose="020B0604020202020204" pitchFamily="34" charset="0"/>
                <a:ea typeface="Old Standard TT"/>
                <a:cs typeface="Arial" panose="020B0604020202020204" pitchFamily="34" charset="0"/>
                <a:sym typeface="Old Standard TT"/>
              </a:rPr>
              <a:t>2.2 Kết quả tính </a:t>
            </a:r>
            <a:r>
              <a:rPr lang="en-US" sz="1600" b="1" dirty="0" err="1">
                <a:solidFill>
                  <a:schemeClr val="dk1"/>
                </a:solidFill>
                <a:latin typeface="Arial" panose="020B0604020202020204" pitchFamily="34" charset="0"/>
                <a:ea typeface="Old Standard TT"/>
                <a:cs typeface="Arial" panose="020B0604020202020204" pitchFamily="34" charset="0"/>
                <a:sym typeface="Old Standard TT"/>
              </a:rPr>
              <a:t>toán</a:t>
            </a:r>
            <a:r>
              <a:rPr lang="en-US" sz="1600" b="1" dirty="0">
                <a:solidFill>
                  <a:schemeClr val="dk1"/>
                </a:solidFill>
                <a:latin typeface="Arial" panose="020B0604020202020204" pitchFamily="34" charset="0"/>
                <a:ea typeface="Old Standard TT"/>
                <a:cs typeface="Arial" panose="020B0604020202020204" pitchFamily="34" charset="0"/>
                <a:sym typeface="Old Standard TT"/>
              </a:rPr>
              <a:t> </a:t>
            </a:r>
            <a:r>
              <a:rPr lang="vi-VN" sz="1600" b="1" dirty="0">
                <a:solidFill>
                  <a:schemeClr val="dk1"/>
                </a:solidFill>
                <a:latin typeface="Arial" panose="020B0604020202020204" pitchFamily="34" charset="0"/>
                <a:ea typeface="Old Standard TT"/>
                <a:cs typeface="Arial" panose="020B0604020202020204" pitchFamily="34" charset="0"/>
                <a:sym typeface="Old Standard TT"/>
              </a:rPr>
              <a:t>bình</a:t>
            </a:r>
            <a:r>
              <a:rPr lang="en-US" sz="1600" b="1" dirty="0">
                <a:solidFill>
                  <a:schemeClr val="dk1"/>
                </a:solidFill>
                <a:latin typeface="Arial" panose="020B0604020202020204" pitchFamily="34" charset="0"/>
                <a:ea typeface="Old Standard TT"/>
                <a:cs typeface="Arial" panose="020B0604020202020204" pitchFamily="34" charset="0"/>
                <a:sym typeface="Old Standard TT"/>
              </a:rPr>
              <a:t> khử khí</a:t>
            </a:r>
            <a:endParaRPr dirty="0">
              <a:solidFill>
                <a:schemeClr val="dk1"/>
              </a:solidFill>
              <a:latin typeface="Arial" panose="020B0604020202020204" pitchFamily="34" charset="0"/>
              <a:ea typeface="Old Standard TT"/>
              <a:cs typeface="Arial" panose="020B0604020202020204" pitchFamily="34" charset="0"/>
              <a:sym typeface="Old Standard TT"/>
            </a:endParaRPr>
          </a:p>
        </p:txBody>
      </p:sp>
      <p:sp>
        <p:nvSpPr>
          <p:cNvPr id="370" name="Google Shape;370;p44"/>
          <p:cNvSpPr txBox="1"/>
          <p:nvPr/>
        </p:nvSpPr>
        <p:spPr>
          <a:xfrm>
            <a:off x="895213" y="1061955"/>
            <a:ext cx="4688463" cy="529335"/>
          </a:xfrm>
          <a:prstGeom prst="rect">
            <a:avLst/>
          </a:prstGeom>
          <a:noFill/>
          <a:ln>
            <a:noFill/>
          </a:ln>
        </p:spPr>
        <p:txBody>
          <a:bodyPr spcFirstLastPara="1" wrap="square" lIns="121900" tIns="121900" rIns="121900" bIns="121900" anchor="t" anchorCtr="0">
            <a:spAutoFit/>
          </a:bodyPr>
          <a:lstStyle/>
          <a:p>
            <a:pPr algn="ctr">
              <a:lnSpc>
                <a:spcPct val="115000"/>
              </a:lnSpc>
            </a:pPr>
            <a:r>
              <a:rPr lang="en-US" sz="1600" b="1" dirty="0">
                <a:solidFill>
                  <a:schemeClr val="dk1"/>
                </a:solidFill>
                <a:latin typeface="Arial" panose="020B0604020202020204" pitchFamily="34" charset="0"/>
                <a:ea typeface="Old Standard TT"/>
                <a:cs typeface="Arial" panose="020B0604020202020204" pitchFamily="34" charset="0"/>
                <a:sym typeface="Old Standard TT"/>
              </a:rPr>
              <a:t>2.1 Kết quả tính </a:t>
            </a:r>
            <a:r>
              <a:rPr lang="en-US" sz="1600" b="1" dirty="0" err="1">
                <a:solidFill>
                  <a:schemeClr val="dk1"/>
                </a:solidFill>
                <a:latin typeface="Arial" panose="020B0604020202020204" pitchFamily="34" charset="0"/>
                <a:ea typeface="Old Standard TT"/>
                <a:cs typeface="Arial" panose="020B0604020202020204" pitchFamily="34" charset="0"/>
                <a:sym typeface="Old Standard TT"/>
              </a:rPr>
              <a:t>toán</a:t>
            </a:r>
            <a:r>
              <a:rPr lang="en-US" sz="1600" b="1" dirty="0">
                <a:solidFill>
                  <a:schemeClr val="dk1"/>
                </a:solidFill>
                <a:latin typeface="Arial" panose="020B0604020202020204" pitchFamily="34" charset="0"/>
                <a:ea typeface="Old Standard TT"/>
                <a:cs typeface="Arial" panose="020B0604020202020204" pitchFamily="34" charset="0"/>
                <a:sym typeface="Old Standard TT"/>
              </a:rPr>
              <a:t> </a:t>
            </a:r>
            <a:r>
              <a:rPr lang="vi-VN" sz="1600" b="1" dirty="0">
                <a:solidFill>
                  <a:schemeClr val="dk1"/>
                </a:solidFill>
                <a:latin typeface="Arial" panose="020B0604020202020204" pitchFamily="34" charset="0"/>
                <a:ea typeface="Old Standard TT"/>
                <a:cs typeface="Arial" panose="020B0604020202020204" pitchFamily="34" charset="0"/>
                <a:sym typeface="Old Standard TT"/>
              </a:rPr>
              <a:t>bình bốc hơi</a:t>
            </a:r>
            <a:r>
              <a:rPr lang="en-US" sz="1600" b="1" dirty="0">
                <a:solidFill>
                  <a:schemeClr val="dk1"/>
                </a:solidFill>
                <a:latin typeface="Arial" panose="020B0604020202020204" pitchFamily="34" charset="0"/>
                <a:ea typeface="Old Standard TT"/>
                <a:cs typeface="Arial" panose="020B0604020202020204" pitchFamily="34" charset="0"/>
                <a:sym typeface="Old Standard TT"/>
              </a:rPr>
              <a:t> </a:t>
            </a:r>
            <a:r>
              <a:rPr lang="vi-VN" sz="1600" b="1" dirty="0">
                <a:solidFill>
                  <a:schemeClr val="dk1"/>
                </a:solidFill>
                <a:latin typeface="Arial" panose="020B0604020202020204" pitchFamily="34" charset="0"/>
                <a:ea typeface="Old Standard TT"/>
                <a:cs typeface="Arial" panose="020B0604020202020204" pitchFamily="34" charset="0"/>
                <a:sym typeface="Old Standard TT"/>
              </a:rPr>
              <a:t>(</a:t>
            </a:r>
            <a:r>
              <a:rPr lang="vi-VN" sz="1600" b="1" dirty="0" err="1">
                <a:solidFill>
                  <a:schemeClr val="dk1"/>
                </a:solidFill>
                <a:latin typeface="Arial" panose="020B0604020202020204" pitchFamily="34" charset="0"/>
                <a:ea typeface="Old Standard TT"/>
                <a:cs typeface="Arial" panose="020B0604020202020204" pitchFamily="34" charset="0"/>
                <a:sym typeface="Old Standard TT"/>
              </a:rPr>
              <a:t>flash</a:t>
            </a:r>
            <a:r>
              <a:rPr lang="vi-VN" sz="1600" b="1" dirty="0">
                <a:solidFill>
                  <a:schemeClr val="dk1"/>
                </a:solidFill>
                <a:latin typeface="Arial" panose="020B0604020202020204" pitchFamily="34" charset="0"/>
                <a:ea typeface="Old Standard TT"/>
                <a:cs typeface="Arial" panose="020B0604020202020204" pitchFamily="34" charset="0"/>
                <a:sym typeface="Old Standard TT"/>
              </a:rPr>
              <a:t> </a:t>
            </a:r>
            <a:r>
              <a:rPr lang="vi-VN" sz="1600" b="1" dirty="0" err="1">
                <a:solidFill>
                  <a:schemeClr val="dk1"/>
                </a:solidFill>
                <a:latin typeface="Arial" panose="020B0604020202020204" pitchFamily="34" charset="0"/>
                <a:ea typeface="Old Standard TT"/>
                <a:cs typeface="Arial" panose="020B0604020202020204" pitchFamily="34" charset="0"/>
                <a:sym typeface="Old Standard TT"/>
              </a:rPr>
              <a:t>tank</a:t>
            </a:r>
            <a:r>
              <a:rPr lang="vi-VN" sz="1600" b="1" dirty="0">
                <a:solidFill>
                  <a:schemeClr val="dk1"/>
                </a:solidFill>
                <a:latin typeface="Arial" panose="020B0604020202020204" pitchFamily="34" charset="0"/>
                <a:ea typeface="Old Standard TT"/>
                <a:cs typeface="Arial" panose="020B0604020202020204" pitchFamily="34" charset="0"/>
                <a:sym typeface="Old Standard TT"/>
              </a:rPr>
              <a:t>)</a:t>
            </a:r>
            <a:endParaRPr sz="1600" dirty="0">
              <a:solidFill>
                <a:schemeClr val="dk1"/>
              </a:solidFill>
              <a:latin typeface="Arial" panose="020B0604020202020204" pitchFamily="34" charset="0"/>
              <a:ea typeface="Old Standard TT"/>
              <a:cs typeface="Arial" panose="020B0604020202020204" pitchFamily="34" charset="0"/>
              <a:sym typeface="Old Standard TT"/>
            </a:endParaRPr>
          </a:p>
        </p:txBody>
      </p:sp>
      <p:graphicFrame>
        <p:nvGraphicFramePr>
          <p:cNvPr id="2" name="Table 1">
            <a:extLst>
              <a:ext uri="{FF2B5EF4-FFF2-40B4-BE49-F238E27FC236}">
                <a16:creationId xmlns:a16="http://schemas.microsoft.com/office/drawing/2014/main" id="{97AFC352-24CC-40F1-B810-FC96A2001908}"/>
              </a:ext>
            </a:extLst>
          </p:cNvPr>
          <p:cNvGraphicFramePr>
            <a:graphicFrameLocks noGrp="1"/>
          </p:cNvGraphicFramePr>
          <p:nvPr>
            <p:extLst>
              <p:ext uri="{D42A27DB-BD31-4B8C-83A1-F6EECF244321}">
                <p14:modId xmlns:p14="http://schemas.microsoft.com/office/powerpoint/2010/main" val="2770203959"/>
              </p:ext>
            </p:extLst>
          </p:nvPr>
        </p:nvGraphicFramePr>
        <p:xfrm>
          <a:off x="212114" y="1544292"/>
          <a:ext cx="5654521" cy="5220725"/>
        </p:xfrm>
        <a:graphic>
          <a:graphicData uri="http://schemas.openxmlformats.org/drawingml/2006/table">
            <a:tbl>
              <a:tblPr>
                <a:tableStyleId>{5940675A-B579-460E-94D1-54222C63F5DA}</a:tableStyleId>
              </a:tblPr>
              <a:tblGrid>
                <a:gridCol w="515851">
                  <a:extLst>
                    <a:ext uri="{9D8B030D-6E8A-4147-A177-3AD203B41FA5}">
                      <a16:colId xmlns:a16="http://schemas.microsoft.com/office/drawing/2014/main" val="3043452552"/>
                    </a:ext>
                  </a:extLst>
                </a:gridCol>
                <a:gridCol w="3790085">
                  <a:extLst>
                    <a:ext uri="{9D8B030D-6E8A-4147-A177-3AD203B41FA5}">
                      <a16:colId xmlns:a16="http://schemas.microsoft.com/office/drawing/2014/main" val="3137957154"/>
                    </a:ext>
                  </a:extLst>
                </a:gridCol>
                <a:gridCol w="580555">
                  <a:extLst>
                    <a:ext uri="{9D8B030D-6E8A-4147-A177-3AD203B41FA5}">
                      <a16:colId xmlns:a16="http://schemas.microsoft.com/office/drawing/2014/main" val="2352085975"/>
                    </a:ext>
                  </a:extLst>
                </a:gridCol>
                <a:gridCol w="768030">
                  <a:extLst>
                    <a:ext uri="{9D8B030D-6E8A-4147-A177-3AD203B41FA5}">
                      <a16:colId xmlns:a16="http://schemas.microsoft.com/office/drawing/2014/main" val="3953346053"/>
                    </a:ext>
                  </a:extLst>
                </a:gridCol>
              </a:tblGrid>
              <a:tr h="122697">
                <a:tc>
                  <a:txBody>
                    <a:bodyPr/>
                    <a:lstStyle/>
                    <a:p>
                      <a:pPr algn="ctr"/>
                      <a:r>
                        <a:rPr lang="en-US" sz="1100" b="1" dirty="0">
                          <a:solidFill>
                            <a:schemeClr val="bg1"/>
                          </a:solidFill>
                        </a:rPr>
                        <a:t>STT</a:t>
                      </a:r>
                    </a:p>
                  </a:txBody>
                  <a:tcPr marL="29840" marR="29840" marT="14920" marB="14920" anchor="ctr">
                    <a:solidFill>
                      <a:schemeClr val="accent2"/>
                    </a:solidFill>
                  </a:tcPr>
                </a:tc>
                <a:tc>
                  <a:txBody>
                    <a:bodyPr/>
                    <a:lstStyle/>
                    <a:p>
                      <a:pPr algn="ctr"/>
                      <a:r>
                        <a:rPr lang="en-US" sz="1100" b="1" dirty="0">
                          <a:solidFill>
                            <a:schemeClr val="bg1"/>
                          </a:solidFill>
                        </a:rPr>
                        <a:t>Thông số</a:t>
                      </a:r>
                    </a:p>
                  </a:txBody>
                  <a:tcPr marL="29840" marR="29840" marT="14920" marB="14920" anchor="ctr">
                    <a:solidFill>
                      <a:schemeClr val="accent2"/>
                    </a:solidFill>
                  </a:tcPr>
                </a:tc>
                <a:tc>
                  <a:txBody>
                    <a:bodyPr/>
                    <a:lstStyle/>
                    <a:p>
                      <a:pPr algn="ctr"/>
                      <a:r>
                        <a:rPr lang="vi-VN" sz="1100" b="1" dirty="0">
                          <a:solidFill>
                            <a:schemeClr val="bg1"/>
                          </a:solidFill>
                        </a:rPr>
                        <a:t>Đơn vị</a:t>
                      </a:r>
                    </a:p>
                  </a:txBody>
                  <a:tcPr marL="29840" marR="29840" marT="14920" marB="14920" anchor="ctr">
                    <a:solidFill>
                      <a:schemeClr val="accent2"/>
                    </a:solidFill>
                  </a:tcPr>
                </a:tc>
                <a:tc>
                  <a:txBody>
                    <a:bodyPr/>
                    <a:lstStyle/>
                    <a:p>
                      <a:pPr algn="ctr"/>
                      <a:r>
                        <a:rPr lang="en-US" sz="1100" b="1" dirty="0">
                          <a:solidFill>
                            <a:schemeClr val="bg1"/>
                          </a:solidFill>
                        </a:rPr>
                        <a:t>Giá trị</a:t>
                      </a:r>
                    </a:p>
                  </a:txBody>
                  <a:tcPr marL="29840" marR="29840" marT="14920" marB="14920" anchor="ctr">
                    <a:solidFill>
                      <a:schemeClr val="accent2"/>
                    </a:solidFill>
                  </a:tcPr>
                </a:tc>
                <a:extLst>
                  <a:ext uri="{0D108BD9-81ED-4DB2-BD59-A6C34878D82A}">
                    <a16:rowId xmlns:a16="http://schemas.microsoft.com/office/drawing/2014/main" val="1920524452"/>
                  </a:ext>
                </a:extLst>
              </a:tr>
              <a:tr h="122697">
                <a:tc>
                  <a:txBody>
                    <a:bodyPr/>
                    <a:lstStyle/>
                    <a:p>
                      <a:r>
                        <a:rPr lang="en-US" sz="1100"/>
                        <a:t>1</a:t>
                      </a:r>
                    </a:p>
                  </a:txBody>
                  <a:tcPr marL="29840" marR="29840" marT="14920" marB="14920" anchor="ctr"/>
                </a:tc>
                <a:tc>
                  <a:txBody>
                    <a:bodyPr/>
                    <a:lstStyle/>
                    <a:p>
                      <a:r>
                        <a:rPr lang="vi-VN" sz="1100"/>
                        <a:t>Áp suất sau bẫy hơi</a:t>
                      </a:r>
                    </a:p>
                  </a:txBody>
                  <a:tcPr marL="29840" marR="29840" marT="14920" marB="14920" anchor="ctr"/>
                </a:tc>
                <a:tc>
                  <a:txBody>
                    <a:bodyPr/>
                    <a:lstStyle/>
                    <a:p>
                      <a:r>
                        <a:rPr lang="en-US" sz="1100"/>
                        <a:t>bar</a:t>
                      </a:r>
                    </a:p>
                  </a:txBody>
                  <a:tcPr marL="29840" marR="29840" marT="14920" marB="14920" anchor="ctr"/>
                </a:tc>
                <a:tc>
                  <a:txBody>
                    <a:bodyPr/>
                    <a:lstStyle/>
                    <a:p>
                      <a:r>
                        <a:rPr lang="en-US" sz="1100"/>
                        <a:t>11</a:t>
                      </a:r>
                    </a:p>
                  </a:txBody>
                  <a:tcPr marL="29840" marR="29840" marT="14920" marB="14920" anchor="ctr"/>
                </a:tc>
                <a:extLst>
                  <a:ext uri="{0D108BD9-81ED-4DB2-BD59-A6C34878D82A}">
                    <a16:rowId xmlns:a16="http://schemas.microsoft.com/office/drawing/2014/main" val="2744834320"/>
                  </a:ext>
                </a:extLst>
              </a:tr>
              <a:tr h="215554">
                <a:tc>
                  <a:txBody>
                    <a:bodyPr/>
                    <a:lstStyle/>
                    <a:p>
                      <a:r>
                        <a:rPr lang="en-US" sz="1100"/>
                        <a:t>2</a:t>
                      </a:r>
                    </a:p>
                  </a:txBody>
                  <a:tcPr marL="29840" marR="29840" marT="14920" marB="14920" anchor="ctr"/>
                </a:tc>
                <a:tc>
                  <a:txBody>
                    <a:bodyPr/>
                    <a:lstStyle/>
                    <a:p>
                      <a:r>
                        <a:rPr lang="vi-VN" sz="1100" dirty="0"/>
                        <a:t>Áp suất bình tách bốc hơi</a:t>
                      </a:r>
                    </a:p>
                  </a:txBody>
                  <a:tcPr marL="29840" marR="29840" marT="14920" marB="14920" anchor="ctr"/>
                </a:tc>
                <a:tc>
                  <a:txBody>
                    <a:bodyPr/>
                    <a:lstStyle/>
                    <a:p>
                      <a:r>
                        <a:rPr lang="en-US" sz="1100"/>
                        <a:t>bar</a:t>
                      </a:r>
                    </a:p>
                  </a:txBody>
                  <a:tcPr marL="29840" marR="29840" marT="14920" marB="14920" anchor="ctr"/>
                </a:tc>
                <a:tc>
                  <a:txBody>
                    <a:bodyPr/>
                    <a:lstStyle/>
                    <a:p>
                      <a:r>
                        <a:rPr lang="en-US" sz="1100"/>
                        <a:t>6</a:t>
                      </a:r>
                    </a:p>
                  </a:txBody>
                  <a:tcPr marL="29840" marR="29840" marT="14920" marB="14920" anchor="ctr"/>
                </a:tc>
                <a:extLst>
                  <a:ext uri="{0D108BD9-81ED-4DB2-BD59-A6C34878D82A}">
                    <a16:rowId xmlns:a16="http://schemas.microsoft.com/office/drawing/2014/main" val="973066681"/>
                  </a:ext>
                </a:extLst>
              </a:tr>
              <a:tr h="215554">
                <a:tc>
                  <a:txBody>
                    <a:bodyPr/>
                    <a:lstStyle/>
                    <a:p>
                      <a:r>
                        <a:rPr lang="en-US" sz="1100"/>
                        <a:t>3</a:t>
                      </a:r>
                    </a:p>
                  </a:txBody>
                  <a:tcPr marL="29840" marR="29840" marT="14920" marB="14920" anchor="ctr"/>
                </a:tc>
                <a:tc>
                  <a:txBody>
                    <a:bodyPr/>
                    <a:lstStyle/>
                    <a:p>
                      <a:r>
                        <a:rPr lang="vi-VN" sz="1100"/>
                        <a:t>Áp suất hơi xả áp suất cao</a:t>
                      </a:r>
                    </a:p>
                  </a:txBody>
                  <a:tcPr marL="29840" marR="29840" marT="14920" marB="14920" anchor="ctr"/>
                </a:tc>
                <a:tc>
                  <a:txBody>
                    <a:bodyPr/>
                    <a:lstStyle/>
                    <a:p>
                      <a:r>
                        <a:rPr lang="en-US" sz="1100"/>
                        <a:t>bar</a:t>
                      </a:r>
                    </a:p>
                  </a:txBody>
                  <a:tcPr marL="29840" marR="29840" marT="14920" marB="14920" anchor="ctr"/>
                </a:tc>
                <a:tc>
                  <a:txBody>
                    <a:bodyPr/>
                    <a:lstStyle/>
                    <a:p>
                      <a:r>
                        <a:rPr lang="en-US" sz="1100"/>
                        <a:t>12</a:t>
                      </a:r>
                    </a:p>
                  </a:txBody>
                  <a:tcPr marL="29840" marR="29840" marT="14920" marB="14920" anchor="ctr"/>
                </a:tc>
                <a:extLst>
                  <a:ext uri="{0D108BD9-81ED-4DB2-BD59-A6C34878D82A}">
                    <a16:rowId xmlns:a16="http://schemas.microsoft.com/office/drawing/2014/main" val="1453639176"/>
                  </a:ext>
                </a:extLst>
              </a:tr>
              <a:tr h="215554">
                <a:tc>
                  <a:txBody>
                    <a:bodyPr/>
                    <a:lstStyle/>
                    <a:p>
                      <a:r>
                        <a:rPr lang="en-US" sz="1100"/>
                        <a:t>4</a:t>
                      </a:r>
                    </a:p>
                  </a:txBody>
                  <a:tcPr marL="29840" marR="29840" marT="14920" marB="14920" anchor="ctr"/>
                </a:tc>
                <a:tc>
                  <a:txBody>
                    <a:bodyPr/>
                    <a:lstStyle/>
                    <a:p>
                      <a:r>
                        <a:rPr lang="vi-VN" sz="1100"/>
                        <a:t>Áp suất hơi xả áp suất thấp</a:t>
                      </a:r>
                    </a:p>
                  </a:txBody>
                  <a:tcPr marL="29840" marR="29840" marT="14920" marB="14920" anchor="ctr"/>
                </a:tc>
                <a:tc>
                  <a:txBody>
                    <a:bodyPr/>
                    <a:lstStyle/>
                    <a:p>
                      <a:r>
                        <a:rPr lang="en-US" sz="1100"/>
                        <a:t>bar</a:t>
                      </a:r>
                    </a:p>
                  </a:txBody>
                  <a:tcPr marL="29840" marR="29840" marT="14920" marB="14920" anchor="ctr"/>
                </a:tc>
                <a:tc>
                  <a:txBody>
                    <a:bodyPr/>
                    <a:lstStyle/>
                    <a:p>
                      <a:r>
                        <a:rPr lang="en-US" sz="1100"/>
                        <a:t>3</a:t>
                      </a:r>
                    </a:p>
                  </a:txBody>
                  <a:tcPr marL="29840" marR="29840" marT="14920" marB="14920" anchor="ctr"/>
                </a:tc>
                <a:extLst>
                  <a:ext uri="{0D108BD9-81ED-4DB2-BD59-A6C34878D82A}">
                    <a16:rowId xmlns:a16="http://schemas.microsoft.com/office/drawing/2014/main" val="2936814590"/>
                  </a:ext>
                </a:extLst>
              </a:tr>
              <a:tr h="215554">
                <a:tc>
                  <a:txBody>
                    <a:bodyPr/>
                    <a:lstStyle/>
                    <a:p>
                      <a:r>
                        <a:rPr lang="en-US" sz="1100"/>
                        <a:t>5</a:t>
                      </a:r>
                    </a:p>
                  </a:txBody>
                  <a:tcPr marL="29840" marR="29840" marT="14920" marB="14920" anchor="ctr"/>
                </a:tc>
                <a:tc>
                  <a:txBody>
                    <a:bodyPr/>
                    <a:lstStyle/>
                    <a:p>
                      <a:r>
                        <a:rPr lang="vi-VN" sz="1100"/>
                        <a:t>Nhiệt độ hơi bão hòa tại 3 bar</a:t>
                      </a:r>
                    </a:p>
                  </a:txBody>
                  <a:tcPr marL="29840" marR="29840" marT="14920" marB="14920" anchor="ctr"/>
                </a:tc>
                <a:tc>
                  <a:txBody>
                    <a:bodyPr/>
                    <a:lstStyle/>
                    <a:p>
                      <a:r>
                        <a:rPr lang="en-US" sz="1100"/>
                        <a:t>°C</a:t>
                      </a:r>
                    </a:p>
                  </a:txBody>
                  <a:tcPr marL="29840" marR="29840" marT="14920" marB="14920" anchor="ctr"/>
                </a:tc>
                <a:tc>
                  <a:txBody>
                    <a:bodyPr/>
                    <a:lstStyle/>
                    <a:p>
                      <a:r>
                        <a:rPr lang="en-US" sz="1100"/>
                        <a:t>133.5</a:t>
                      </a:r>
                    </a:p>
                  </a:txBody>
                  <a:tcPr marL="29840" marR="29840" marT="14920" marB="14920" anchor="ctr"/>
                </a:tc>
                <a:extLst>
                  <a:ext uri="{0D108BD9-81ED-4DB2-BD59-A6C34878D82A}">
                    <a16:rowId xmlns:a16="http://schemas.microsoft.com/office/drawing/2014/main" val="4054271933"/>
                  </a:ext>
                </a:extLst>
              </a:tr>
              <a:tr h="215554">
                <a:tc>
                  <a:txBody>
                    <a:bodyPr/>
                    <a:lstStyle/>
                    <a:p>
                      <a:r>
                        <a:rPr lang="en-US" sz="1100"/>
                        <a:t>6</a:t>
                      </a:r>
                    </a:p>
                  </a:txBody>
                  <a:tcPr marL="29840" marR="29840" marT="14920" marB="14920" anchor="ctr"/>
                </a:tc>
                <a:tc>
                  <a:txBody>
                    <a:bodyPr/>
                    <a:lstStyle/>
                    <a:p>
                      <a:r>
                        <a:rPr lang="vi-VN" sz="1100"/>
                        <a:t>Nhiệt độ hơi bão hòa tại 12 bar</a:t>
                      </a:r>
                    </a:p>
                  </a:txBody>
                  <a:tcPr marL="29840" marR="29840" marT="14920" marB="14920" anchor="ctr"/>
                </a:tc>
                <a:tc>
                  <a:txBody>
                    <a:bodyPr/>
                    <a:lstStyle/>
                    <a:p>
                      <a:r>
                        <a:rPr lang="en-US" sz="1100"/>
                        <a:t>°C</a:t>
                      </a:r>
                    </a:p>
                  </a:txBody>
                  <a:tcPr marL="29840" marR="29840" marT="14920" marB="14920" anchor="ctr"/>
                </a:tc>
                <a:tc>
                  <a:txBody>
                    <a:bodyPr/>
                    <a:lstStyle/>
                    <a:p>
                      <a:r>
                        <a:rPr lang="en-US" sz="1100"/>
                        <a:t>178.9</a:t>
                      </a:r>
                    </a:p>
                  </a:txBody>
                  <a:tcPr marL="29840" marR="29840" marT="14920" marB="14920" anchor="ctr"/>
                </a:tc>
                <a:extLst>
                  <a:ext uri="{0D108BD9-81ED-4DB2-BD59-A6C34878D82A}">
                    <a16:rowId xmlns:a16="http://schemas.microsoft.com/office/drawing/2014/main" val="429425018"/>
                  </a:ext>
                </a:extLst>
              </a:tr>
              <a:tr h="215554">
                <a:tc>
                  <a:txBody>
                    <a:bodyPr/>
                    <a:lstStyle/>
                    <a:p>
                      <a:r>
                        <a:rPr lang="en-US" sz="1100"/>
                        <a:t>7</a:t>
                      </a:r>
                    </a:p>
                  </a:txBody>
                  <a:tcPr marL="29840" marR="29840" marT="14920" marB="14920" anchor="ctr"/>
                </a:tc>
                <a:tc>
                  <a:txBody>
                    <a:bodyPr/>
                    <a:lstStyle/>
                    <a:p>
                      <a:r>
                        <a:rPr lang="vi-VN" sz="1100"/>
                        <a:t>Khối lượng riêng của hơi ở 3 bar</a:t>
                      </a:r>
                    </a:p>
                  </a:txBody>
                  <a:tcPr marL="29840" marR="29840" marT="14920" marB="14920" anchor="ctr"/>
                </a:tc>
                <a:tc>
                  <a:txBody>
                    <a:bodyPr/>
                    <a:lstStyle/>
                    <a:p>
                      <a:r>
                        <a:rPr lang="en-US" sz="1100"/>
                        <a:t>kg/m³</a:t>
                      </a:r>
                    </a:p>
                  </a:txBody>
                  <a:tcPr marL="29840" marR="29840" marT="14920" marB="14920" anchor="ctr"/>
                </a:tc>
                <a:tc>
                  <a:txBody>
                    <a:bodyPr/>
                    <a:lstStyle/>
                    <a:p>
                      <a:r>
                        <a:rPr lang="en-US" sz="1100"/>
                        <a:t>1.651</a:t>
                      </a:r>
                    </a:p>
                  </a:txBody>
                  <a:tcPr marL="29840" marR="29840" marT="14920" marB="14920" anchor="ctr"/>
                </a:tc>
                <a:extLst>
                  <a:ext uri="{0D108BD9-81ED-4DB2-BD59-A6C34878D82A}">
                    <a16:rowId xmlns:a16="http://schemas.microsoft.com/office/drawing/2014/main" val="3254116580"/>
                  </a:ext>
                </a:extLst>
              </a:tr>
              <a:tr h="215554">
                <a:tc>
                  <a:txBody>
                    <a:bodyPr/>
                    <a:lstStyle/>
                    <a:p>
                      <a:r>
                        <a:rPr lang="en-US" sz="1100"/>
                        <a:t>8</a:t>
                      </a:r>
                    </a:p>
                  </a:txBody>
                  <a:tcPr marL="29840" marR="29840" marT="14920" marB="14920" anchor="ctr"/>
                </a:tc>
                <a:tc>
                  <a:txBody>
                    <a:bodyPr/>
                    <a:lstStyle/>
                    <a:p>
                      <a:r>
                        <a:rPr lang="vi-VN" sz="1100"/>
                        <a:t>Khối lượng riêng của hơi ở 12 bar</a:t>
                      </a:r>
                    </a:p>
                  </a:txBody>
                  <a:tcPr marL="29840" marR="29840" marT="14920" marB="14920" anchor="ctr"/>
                </a:tc>
                <a:tc>
                  <a:txBody>
                    <a:bodyPr/>
                    <a:lstStyle/>
                    <a:p>
                      <a:r>
                        <a:rPr lang="en-US" sz="1100"/>
                        <a:t>kg/m³</a:t>
                      </a:r>
                    </a:p>
                  </a:txBody>
                  <a:tcPr marL="29840" marR="29840" marT="14920" marB="14920" anchor="ctr"/>
                </a:tc>
                <a:tc>
                  <a:txBody>
                    <a:bodyPr/>
                    <a:lstStyle/>
                    <a:p>
                      <a:r>
                        <a:rPr lang="en-US" sz="1100"/>
                        <a:t>6.126</a:t>
                      </a:r>
                    </a:p>
                  </a:txBody>
                  <a:tcPr marL="29840" marR="29840" marT="14920" marB="14920" anchor="ctr"/>
                </a:tc>
                <a:extLst>
                  <a:ext uri="{0D108BD9-81ED-4DB2-BD59-A6C34878D82A}">
                    <a16:rowId xmlns:a16="http://schemas.microsoft.com/office/drawing/2014/main" val="659319350"/>
                  </a:ext>
                </a:extLst>
              </a:tr>
              <a:tr h="215554">
                <a:tc>
                  <a:txBody>
                    <a:bodyPr/>
                    <a:lstStyle/>
                    <a:p>
                      <a:r>
                        <a:rPr lang="en-US" sz="1100"/>
                        <a:t>9</a:t>
                      </a:r>
                    </a:p>
                  </a:txBody>
                  <a:tcPr marL="29840" marR="29840" marT="14920" marB="14920" anchor="ctr"/>
                </a:tc>
                <a:tc>
                  <a:txBody>
                    <a:bodyPr/>
                    <a:lstStyle/>
                    <a:p>
                      <a:r>
                        <a:rPr lang="en-US" sz="1100"/>
                        <a:t>Thể tích nồi hấp (autoclave)</a:t>
                      </a:r>
                    </a:p>
                  </a:txBody>
                  <a:tcPr marL="29840" marR="29840" marT="14920" marB="14920" anchor="ctr"/>
                </a:tc>
                <a:tc>
                  <a:txBody>
                    <a:bodyPr/>
                    <a:lstStyle/>
                    <a:p>
                      <a:r>
                        <a:rPr lang="en-US" sz="1100"/>
                        <a:t>m³</a:t>
                      </a:r>
                    </a:p>
                  </a:txBody>
                  <a:tcPr marL="29840" marR="29840" marT="14920" marB="14920" anchor="ctr"/>
                </a:tc>
                <a:tc>
                  <a:txBody>
                    <a:bodyPr/>
                    <a:lstStyle/>
                    <a:p>
                      <a:r>
                        <a:rPr lang="en-US" sz="1100"/>
                        <a:t>197</a:t>
                      </a:r>
                    </a:p>
                  </a:txBody>
                  <a:tcPr marL="29840" marR="29840" marT="14920" marB="14920" anchor="ctr"/>
                </a:tc>
                <a:extLst>
                  <a:ext uri="{0D108BD9-81ED-4DB2-BD59-A6C34878D82A}">
                    <a16:rowId xmlns:a16="http://schemas.microsoft.com/office/drawing/2014/main" val="3235040537"/>
                  </a:ext>
                </a:extLst>
              </a:tr>
              <a:tr h="215554">
                <a:tc>
                  <a:txBody>
                    <a:bodyPr/>
                    <a:lstStyle/>
                    <a:p>
                      <a:r>
                        <a:rPr lang="en-US" sz="1100"/>
                        <a:t>10</a:t>
                      </a:r>
                    </a:p>
                  </a:txBody>
                  <a:tcPr marL="29840" marR="29840" marT="14920" marB="14920" anchor="ctr"/>
                </a:tc>
                <a:tc>
                  <a:txBody>
                    <a:bodyPr/>
                    <a:lstStyle/>
                    <a:p>
                      <a:r>
                        <a:rPr lang="en-US" sz="1100"/>
                        <a:t>Thể tích bê tông trong nồi hấp</a:t>
                      </a:r>
                    </a:p>
                  </a:txBody>
                  <a:tcPr marL="29840" marR="29840" marT="14920" marB="14920" anchor="ctr"/>
                </a:tc>
                <a:tc>
                  <a:txBody>
                    <a:bodyPr/>
                    <a:lstStyle/>
                    <a:p>
                      <a:r>
                        <a:rPr lang="en-US" sz="1100"/>
                        <a:t>m³</a:t>
                      </a:r>
                    </a:p>
                  </a:txBody>
                  <a:tcPr marL="29840" marR="29840" marT="14920" marB="14920" anchor="ctr"/>
                </a:tc>
                <a:tc>
                  <a:txBody>
                    <a:bodyPr/>
                    <a:lstStyle/>
                    <a:p>
                      <a:r>
                        <a:rPr lang="en-US" sz="1100"/>
                        <a:t>62</a:t>
                      </a:r>
                    </a:p>
                  </a:txBody>
                  <a:tcPr marL="29840" marR="29840" marT="14920" marB="14920" anchor="ctr"/>
                </a:tc>
                <a:extLst>
                  <a:ext uri="{0D108BD9-81ED-4DB2-BD59-A6C34878D82A}">
                    <a16:rowId xmlns:a16="http://schemas.microsoft.com/office/drawing/2014/main" val="3721215189"/>
                  </a:ext>
                </a:extLst>
              </a:tr>
              <a:tr h="122697">
                <a:tc>
                  <a:txBody>
                    <a:bodyPr/>
                    <a:lstStyle/>
                    <a:p>
                      <a:r>
                        <a:rPr lang="en-US" sz="1100"/>
                        <a:t>11</a:t>
                      </a:r>
                    </a:p>
                  </a:txBody>
                  <a:tcPr marL="29840" marR="29840" marT="14920" marB="14920" anchor="ctr"/>
                </a:tc>
                <a:tc>
                  <a:txBody>
                    <a:bodyPr/>
                    <a:lstStyle/>
                    <a:p>
                      <a:r>
                        <a:rPr lang="en-US" sz="1100"/>
                        <a:t>Thể tích bogie</a:t>
                      </a:r>
                    </a:p>
                  </a:txBody>
                  <a:tcPr marL="29840" marR="29840" marT="14920" marB="14920" anchor="ctr"/>
                </a:tc>
                <a:tc>
                  <a:txBody>
                    <a:bodyPr/>
                    <a:lstStyle/>
                    <a:p>
                      <a:r>
                        <a:rPr lang="en-US" sz="1100"/>
                        <a:t>m³</a:t>
                      </a:r>
                    </a:p>
                  </a:txBody>
                  <a:tcPr marL="29840" marR="29840" marT="14920" marB="14920" anchor="ctr"/>
                </a:tc>
                <a:tc>
                  <a:txBody>
                    <a:bodyPr/>
                    <a:lstStyle/>
                    <a:p>
                      <a:r>
                        <a:rPr lang="en-US" sz="1100"/>
                        <a:t>1.8</a:t>
                      </a:r>
                    </a:p>
                  </a:txBody>
                  <a:tcPr marL="29840" marR="29840" marT="14920" marB="14920" anchor="ctr"/>
                </a:tc>
                <a:extLst>
                  <a:ext uri="{0D108BD9-81ED-4DB2-BD59-A6C34878D82A}">
                    <a16:rowId xmlns:a16="http://schemas.microsoft.com/office/drawing/2014/main" val="3360108074"/>
                  </a:ext>
                </a:extLst>
              </a:tr>
              <a:tr h="122697">
                <a:tc>
                  <a:txBody>
                    <a:bodyPr/>
                    <a:lstStyle/>
                    <a:p>
                      <a:r>
                        <a:rPr lang="en-US" sz="1100"/>
                        <a:t>12</a:t>
                      </a:r>
                    </a:p>
                  </a:txBody>
                  <a:tcPr marL="29840" marR="29840" marT="14920" marB="14920" anchor="ctr"/>
                </a:tc>
                <a:tc>
                  <a:txBody>
                    <a:bodyPr/>
                    <a:lstStyle/>
                    <a:p>
                      <a:r>
                        <a:rPr lang="vi-VN" sz="1100"/>
                        <a:t>Thể tích hơi xả ở 3 bar</a:t>
                      </a:r>
                    </a:p>
                  </a:txBody>
                  <a:tcPr marL="29840" marR="29840" marT="14920" marB="14920" anchor="ctr"/>
                </a:tc>
                <a:tc>
                  <a:txBody>
                    <a:bodyPr/>
                    <a:lstStyle/>
                    <a:p>
                      <a:r>
                        <a:rPr lang="en-US" sz="1100"/>
                        <a:t>m³</a:t>
                      </a:r>
                    </a:p>
                  </a:txBody>
                  <a:tcPr marL="29840" marR="29840" marT="14920" marB="14920" anchor="ctr"/>
                </a:tc>
                <a:tc>
                  <a:txBody>
                    <a:bodyPr/>
                    <a:lstStyle/>
                    <a:p>
                      <a:r>
                        <a:rPr lang="en-US" sz="1100"/>
                        <a:t>133.1</a:t>
                      </a:r>
                    </a:p>
                  </a:txBody>
                  <a:tcPr marL="29840" marR="29840" marT="14920" marB="14920" anchor="ctr"/>
                </a:tc>
                <a:extLst>
                  <a:ext uri="{0D108BD9-81ED-4DB2-BD59-A6C34878D82A}">
                    <a16:rowId xmlns:a16="http://schemas.microsoft.com/office/drawing/2014/main" val="3839097866"/>
                  </a:ext>
                </a:extLst>
              </a:tr>
              <a:tr h="215554">
                <a:tc>
                  <a:txBody>
                    <a:bodyPr/>
                    <a:lstStyle/>
                    <a:p>
                      <a:r>
                        <a:rPr lang="en-US" sz="1100"/>
                        <a:t>13</a:t>
                      </a:r>
                    </a:p>
                  </a:txBody>
                  <a:tcPr marL="29840" marR="29840" marT="14920" marB="14920" anchor="ctr"/>
                </a:tc>
                <a:tc>
                  <a:txBody>
                    <a:bodyPr/>
                    <a:lstStyle/>
                    <a:p>
                      <a:r>
                        <a:rPr lang="vi-VN" sz="1100"/>
                        <a:t>Lưu lượng hơi xả ở 3 bar</a:t>
                      </a:r>
                    </a:p>
                  </a:txBody>
                  <a:tcPr marL="29840" marR="29840" marT="14920" marB="14920" anchor="ctr"/>
                </a:tc>
                <a:tc>
                  <a:txBody>
                    <a:bodyPr/>
                    <a:lstStyle/>
                    <a:p>
                      <a:r>
                        <a:rPr lang="en-US" sz="1100"/>
                        <a:t>kg/h</a:t>
                      </a:r>
                    </a:p>
                  </a:txBody>
                  <a:tcPr marL="29840" marR="29840" marT="14920" marB="14920" anchor="ctr"/>
                </a:tc>
                <a:tc>
                  <a:txBody>
                    <a:bodyPr/>
                    <a:lstStyle/>
                    <a:p>
                      <a:r>
                        <a:rPr lang="en-US" sz="1100"/>
                        <a:t>36.6</a:t>
                      </a:r>
                    </a:p>
                  </a:txBody>
                  <a:tcPr marL="29840" marR="29840" marT="14920" marB="14920" anchor="ctr"/>
                </a:tc>
                <a:extLst>
                  <a:ext uri="{0D108BD9-81ED-4DB2-BD59-A6C34878D82A}">
                    <a16:rowId xmlns:a16="http://schemas.microsoft.com/office/drawing/2014/main" val="3426759444"/>
                  </a:ext>
                </a:extLst>
              </a:tr>
              <a:tr h="122697">
                <a:tc>
                  <a:txBody>
                    <a:bodyPr/>
                    <a:lstStyle/>
                    <a:p>
                      <a:r>
                        <a:rPr lang="en-US" sz="1100"/>
                        <a:t>14</a:t>
                      </a:r>
                    </a:p>
                  </a:txBody>
                  <a:tcPr marL="29840" marR="29840" marT="14920" marB="14920" anchor="ctr"/>
                </a:tc>
                <a:tc>
                  <a:txBody>
                    <a:bodyPr/>
                    <a:lstStyle/>
                    <a:p>
                      <a:r>
                        <a:rPr lang="vi-VN" sz="1100"/>
                        <a:t>Thể tích hơi xả ở 12 bar</a:t>
                      </a:r>
                    </a:p>
                  </a:txBody>
                  <a:tcPr marL="29840" marR="29840" marT="14920" marB="14920" anchor="ctr"/>
                </a:tc>
                <a:tc>
                  <a:txBody>
                    <a:bodyPr/>
                    <a:lstStyle/>
                    <a:p>
                      <a:r>
                        <a:rPr lang="en-US" sz="1100"/>
                        <a:t>m³</a:t>
                      </a:r>
                    </a:p>
                  </a:txBody>
                  <a:tcPr marL="29840" marR="29840" marT="14920" marB="14920" anchor="ctr"/>
                </a:tc>
                <a:tc>
                  <a:txBody>
                    <a:bodyPr/>
                    <a:lstStyle/>
                    <a:p>
                      <a:r>
                        <a:rPr lang="en-US" sz="1100"/>
                        <a:t>133.1</a:t>
                      </a:r>
                    </a:p>
                  </a:txBody>
                  <a:tcPr marL="29840" marR="29840" marT="14920" marB="14920" anchor="ctr"/>
                </a:tc>
                <a:extLst>
                  <a:ext uri="{0D108BD9-81ED-4DB2-BD59-A6C34878D82A}">
                    <a16:rowId xmlns:a16="http://schemas.microsoft.com/office/drawing/2014/main" val="1753310474"/>
                  </a:ext>
                </a:extLst>
              </a:tr>
              <a:tr h="308411">
                <a:tc>
                  <a:txBody>
                    <a:bodyPr/>
                    <a:lstStyle/>
                    <a:p>
                      <a:r>
                        <a:rPr lang="en-US" sz="1100"/>
                        <a:t>15</a:t>
                      </a:r>
                    </a:p>
                  </a:txBody>
                  <a:tcPr marL="29840" marR="29840" marT="14920" marB="14920" anchor="ctr"/>
                </a:tc>
                <a:tc>
                  <a:txBody>
                    <a:bodyPr/>
                    <a:lstStyle/>
                    <a:p>
                      <a:r>
                        <a:rPr lang="vi-VN" sz="1100"/>
                        <a:t>Thể tích hơi xả ở 3 bar (tạo thành từ hơi 12 bar)</a:t>
                      </a:r>
                    </a:p>
                  </a:txBody>
                  <a:tcPr marL="29840" marR="29840" marT="14920" marB="14920" anchor="ctr"/>
                </a:tc>
                <a:tc>
                  <a:txBody>
                    <a:bodyPr/>
                    <a:lstStyle/>
                    <a:p>
                      <a:r>
                        <a:rPr lang="en-US" sz="1100"/>
                        <a:t>m³</a:t>
                      </a:r>
                    </a:p>
                  </a:txBody>
                  <a:tcPr marL="29840" marR="29840" marT="14920" marB="14920" anchor="ctr"/>
                </a:tc>
                <a:tc>
                  <a:txBody>
                    <a:bodyPr/>
                    <a:lstStyle/>
                    <a:p>
                      <a:r>
                        <a:rPr lang="en-US" sz="1100"/>
                        <a:t>479.1</a:t>
                      </a:r>
                    </a:p>
                  </a:txBody>
                  <a:tcPr marL="29840" marR="29840" marT="14920" marB="14920" anchor="ctr"/>
                </a:tc>
                <a:extLst>
                  <a:ext uri="{0D108BD9-81ED-4DB2-BD59-A6C34878D82A}">
                    <a16:rowId xmlns:a16="http://schemas.microsoft.com/office/drawing/2014/main" val="3447442617"/>
                  </a:ext>
                </a:extLst>
              </a:tr>
              <a:tr h="215554">
                <a:tc>
                  <a:txBody>
                    <a:bodyPr/>
                    <a:lstStyle/>
                    <a:p>
                      <a:r>
                        <a:rPr lang="en-US" sz="1100"/>
                        <a:t>16</a:t>
                      </a:r>
                    </a:p>
                  </a:txBody>
                  <a:tcPr marL="29840" marR="29840" marT="14920" marB="14920" anchor="ctr"/>
                </a:tc>
                <a:tc>
                  <a:txBody>
                    <a:bodyPr/>
                    <a:lstStyle/>
                    <a:p>
                      <a:r>
                        <a:rPr lang="vi-VN" sz="1100"/>
                        <a:t>Lưu lượng nước cấp vào lò hơi</a:t>
                      </a:r>
                    </a:p>
                  </a:txBody>
                  <a:tcPr marL="29840" marR="29840" marT="14920" marB="14920" anchor="ctr"/>
                </a:tc>
                <a:tc>
                  <a:txBody>
                    <a:bodyPr/>
                    <a:lstStyle/>
                    <a:p>
                      <a:r>
                        <a:rPr lang="en-US" sz="1100"/>
                        <a:t>kg/h</a:t>
                      </a:r>
                    </a:p>
                  </a:txBody>
                  <a:tcPr marL="29840" marR="29840" marT="14920" marB="14920" anchor="ctr"/>
                </a:tc>
                <a:tc>
                  <a:txBody>
                    <a:bodyPr/>
                    <a:lstStyle/>
                    <a:p>
                      <a:r>
                        <a:rPr lang="en-US" sz="1100"/>
                        <a:t>2349.2</a:t>
                      </a:r>
                    </a:p>
                  </a:txBody>
                  <a:tcPr marL="29840" marR="29840" marT="14920" marB="14920" anchor="ctr"/>
                </a:tc>
                <a:extLst>
                  <a:ext uri="{0D108BD9-81ED-4DB2-BD59-A6C34878D82A}">
                    <a16:rowId xmlns:a16="http://schemas.microsoft.com/office/drawing/2014/main" val="3522138899"/>
                  </a:ext>
                </a:extLst>
              </a:tr>
              <a:tr h="401267">
                <a:tc>
                  <a:txBody>
                    <a:bodyPr/>
                    <a:lstStyle/>
                    <a:p>
                      <a:r>
                        <a:rPr lang="en-US" sz="1100"/>
                        <a:t>17</a:t>
                      </a:r>
                    </a:p>
                  </a:txBody>
                  <a:tcPr marL="29840" marR="29840" marT="14920" marB="14920" anchor="ctr"/>
                </a:tc>
                <a:tc>
                  <a:txBody>
                    <a:bodyPr/>
                    <a:lstStyle/>
                    <a:p>
                      <a:r>
                        <a:rPr lang="vi-VN" sz="1100"/>
                        <a:t>Lưu lượng nước ngưng thu hồi (từ buồng điều kiện và nồi hấp, không tính xả đáy và rò rỉ)</a:t>
                      </a:r>
                    </a:p>
                  </a:txBody>
                  <a:tcPr marL="29840" marR="29840" marT="14920" marB="14920" anchor="ctr"/>
                </a:tc>
                <a:tc>
                  <a:txBody>
                    <a:bodyPr/>
                    <a:lstStyle/>
                    <a:p>
                      <a:r>
                        <a:rPr lang="en-US" sz="1100"/>
                        <a:t>kg/h</a:t>
                      </a:r>
                    </a:p>
                  </a:txBody>
                  <a:tcPr marL="29840" marR="29840" marT="14920" marB="14920" anchor="ctr"/>
                </a:tc>
                <a:tc>
                  <a:txBody>
                    <a:bodyPr/>
                    <a:lstStyle/>
                    <a:p>
                      <a:r>
                        <a:rPr lang="en-US" sz="1100"/>
                        <a:t>2313</a:t>
                      </a:r>
                    </a:p>
                  </a:txBody>
                  <a:tcPr marL="29840" marR="29840" marT="14920" marB="14920" anchor="ctr"/>
                </a:tc>
                <a:extLst>
                  <a:ext uri="{0D108BD9-81ED-4DB2-BD59-A6C34878D82A}">
                    <a16:rowId xmlns:a16="http://schemas.microsoft.com/office/drawing/2014/main" val="2005818639"/>
                  </a:ext>
                </a:extLst>
              </a:tr>
              <a:tr h="215554">
                <a:tc>
                  <a:txBody>
                    <a:bodyPr/>
                    <a:lstStyle/>
                    <a:p>
                      <a:r>
                        <a:rPr lang="en-US" sz="1100"/>
                        <a:t>18</a:t>
                      </a:r>
                    </a:p>
                  </a:txBody>
                  <a:tcPr marL="29840" marR="29840" marT="14920" marB="14920" anchor="ctr"/>
                </a:tc>
                <a:tc>
                  <a:txBody>
                    <a:bodyPr/>
                    <a:lstStyle/>
                    <a:p>
                      <a:r>
                        <a:rPr lang="vi-VN" sz="1100"/>
                        <a:t>Tỷ lệ hơi bốc hơi tạo thành ở 3 bar</a:t>
                      </a:r>
                    </a:p>
                  </a:txBody>
                  <a:tcPr marL="29840" marR="29840" marT="14920" marB="14920" anchor="ctr"/>
                </a:tc>
                <a:tc>
                  <a:txBody>
                    <a:bodyPr/>
                    <a:lstStyle/>
                    <a:p>
                      <a:r>
                        <a:rPr lang="en-US" sz="1100"/>
                        <a:t>-</a:t>
                      </a:r>
                    </a:p>
                  </a:txBody>
                  <a:tcPr marL="29840" marR="29840" marT="14920" marB="14920" anchor="ctr"/>
                </a:tc>
                <a:tc>
                  <a:txBody>
                    <a:bodyPr/>
                    <a:lstStyle/>
                    <a:p>
                      <a:r>
                        <a:rPr lang="en-US" sz="1100"/>
                        <a:t>0.05</a:t>
                      </a:r>
                    </a:p>
                  </a:txBody>
                  <a:tcPr marL="29840" marR="29840" marT="14920" marB="14920" anchor="ctr"/>
                </a:tc>
                <a:extLst>
                  <a:ext uri="{0D108BD9-81ED-4DB2-BD59-A6C34878D82A}">
                    <a16:rowId xmlns:a16="http://schemas.microsoft.com/office/drawing/2014/main" val="366738104"/>
                  </a:ext>
                </a:extLst>
              </a:tr>
              <a:tr h="215554">
                <a:tc>
                  <a:txBody>
                    <a:bodyPr/>
                    <a:lstStyle/>
                    <a:p>
                      <a:r>
                        <a:rPr lang="en-US" sz="1100"/>
                        <a:t>19</a:t>
                      </a:r>
                    </a:p>
                  </a:txBody>
                  <a:tcPr marL="29840" marR="29840" marT="14920" marB="14920" anchor="ctr"/>
                </a:tc>
                <a:tc>
                  <a:txBody>
                    <a:bodyPr/>
                    <a:lstStyle/>
                    <a:p>
                      <a:r>
                        <a:rPr lang="vi-VN" sz="1100"/>
                        <a:t>Lưu lượng hơi bốc hơi ở 3 bar</a:t>
                      </a:r>
                    </a:p>
                  </a:txBody>
                  <a:tcPr marL="29840" marR="29840" marT="14920" marB="14920" anchor="ctr"/>
                </a:tc>
                <a:tc>
                  <a:txBody>
                    <a:bodyPr/>
                    <a:lstStyle/>
                    <a:p>
                      <a:r>
                        <a:rPr lang="en-US" sz="1100"/>
                        <a:t>kg/h</a:t>
                      </a:r>
                    </a:p>
                  </a:txBody>
                  <a:tcPr marL="29840" marR="29840" marT="14920" marB="14920" anchor="ctr"/>
                </a:tc>
                <a:tc>
                  <a:txBody>
                    <a:bodyPr/>
                    <a:lstStyle/>
                    <a:p>
                      <a:r>
                        <a:rPr lang="en-US" sz="1100"/>
                        <a:t>115.6</a:t>
                      </a:r>
                    </a:p>
                  </a:txBody>
                  <a:tcPr marL="29840" marR="29840" marT="14920" marB="14920" anchor="ctr"/>
                </a:tc>
                <a:extLst>
                  <a:ext uri="{0D108BD9-81ED-4DB2-BD59-A6C34878D82A}">
                    <a16:rowId xmlns:a16="http://schemas.microsoft.com/office/drawing/2014/main" val="4045466265"/>
                  </a:ext>
                </a:extLst>
              </a:tr>
              <a:tr h="308411">
                <a:tc>
                  <a:txBody>
                    <a:bodyPr/>
                    <a:lstStyle/>
                    <a:p>
                      <a:r>
                        <a:rPr lang="en-US" sz="1100"/>
                        <a:t>20</a:t>
                      </a:r>
                    </a:p>
                  </a:txBody>
                  <a:tcPr marL="29840" marR="29840" marT="14920" marB="14920" anchor="ctr"/>
                </a:tc>
                <a:tc>
                  <a:txBody>
                    <a:bodyPr/>
                    <a:lstStyle/>
                    <a:p>
                      <a:r>
                        <a:rPr lang="vi-VN" sz="1100"/>
                        <a:t>Lưu lượng hơi bốc hơi ở 3 bar (tạo thành từ hơi 12 bar)</a:t>
                      </a:r>
                    </a:p>
                  </a:txBody>
                  <a:tcPr marL="29840" marR="29840" marT="14920" marB="14920" anchor="ctr"/>
                </a:tc>
                <a:tc>
                  <a:txBody>
                    <a:bodyPr/>
                    <a:lstStyle/>
                    <a:p>
                      <a:r>
                        <a:rPr lang="en-US" sz="1100"/>
                        <a:t>kg/h</a:t>
                      </a:r>
                    </a:p>
                  </a:txBody>
                  <a:tcPr marL="29840" marR="29840" marT="14920" marB="14920" anchor="ctr"/>
                </a:tc>
                <a:tc>
                  <a:txBody>
                    <a:bodyPr/>
                    <a:lstStyle/>
                    <a:p>
                      <a:r>
                        <a:rPr lang="en-US" sz="1100"/>
                        <a:t>65.9</a:t>
                      </a:r>
                    </a:p>
                  </a:txBody>
                  <a:tcPr marL="29840" marR="29840" marT="14920" marB="14920" anchor="ctr"/>
                </a:tc>
                <a:extLst>
                  <a:ext uri="{0D108BD9-81ED-4DB2-BD59-A6C34878D82A}">
                    <a16:rowId xmlns:a16="http://schemas.microsoft.com/office/drawing/2014/main" val="3665803656"/>
                  </a:ext>
                </a:extLst>
              </a:tr>
              <a:tr h="215554">
                <a:tc>
                  <a:txBody>
                    <a:bodyPr/>
                    <a:lstStyle/>
                    <a:p>
                      <a:r>
                        <a:rPr lang="en-US" sz="1100"/>
                        <a:t>21</a:t>
                      </a:r>
                    </a:p>
                  </a:txBody>
                  <a:tcPr marL="29840" marR="29840" marT="14920" marB="14920" anchor="ctr"/>
                </a:tc>
                <a:tc>
                  <a:txBody>
                    <a:bodyPr/>
                    <a:lstStyle/>
                    <a:p>
                      <a:r>
                        <a:rPr lang="vi-VN" sz="1100"/>
                        <a:t>Tổng lưu lượng hơi tận thu</a:t>
                      </a:r>
                    </a:p>
                  </a:txBody>
                  <a:tcPr marL="29840" marR="29840" marT="14920" marB="14920" anchor="ctr"/>
                </a:tc>
                <a:tc>
                  <a:txBody>
                    <a:bodyPr/>
                    <a:lstStyle/>
                    <a:p>
                      <a:r>
                        <a:rPr lang="en-US" sz="1100"/>
                        <a:t>kg/h</a:t>
                      </a:r>
                    </a:p>
                  </a:txBody>
                  <a:tcPr marL="29840" marR="29840" marT="14920" marB="14920" anchor="ctr"/>
                </a:tc>
                <a:tc>
                  <a:txBody>
                    <a:bodyPr/>
                    <a:lstStyle/>
                    <a:p>
                      <a:r>
                        <a:rPr lang="en-US" sz="1100"/>
                        <a:t>181.5</a:t>
                      </a:r>
                    </a:p>
                  </a:txBody>
                  <a:tcPr marL="29840" marR="29840" marT="14920" marB="14920" anchor="ctr"/>
                </a:tc>
                <a:extLst>
                  <a:ext uri="{0D108BD9-81ED-4DB2-BD59-A6C34878D82A}">
                    <a16:rowId xmlns:a16="http://schemas.microsoft.com/office/drawing/2014/main" val="3358198410"/>
                  </a:ext>
                </a:extLst>
              </a:tr>
              <a:tr h="122697">
                <a:tc>
                  <a:txBody>
                    <a:bodyPr/>
                    <a:lstStyle/>
                    <a:p>
                      <a:r>
                        <a:rPr lang="en-US" sz="1100"/>
                        <a:t>22</a:t>
                      </a:r>
                    </a:p>
                  </a:txBody>
                  <a:tcPr marL="29840" marR="29840" marT="14920" marB="14920" anchor="ctr"/>
                </a:tc>
                <a:tc>
                  <a:txBody>
                    <a:bodyPr/>
                    <a:lstStyle/>
                    <a:p>
                      <a:r>
                        <a:rPr lang="vi-VN" sz="1100"/>
                        <a:t>Loại bình tách bốc hơi</a:t>
                      </a:r>
                    </a:p>
                  </a:txBody>
                  <a:tcPr marL="29840" marR="29840" marT="14920" marB="14920" anchor="ctr"/>
                </a:tc>
                <a:tc>
                  <a:txBody>
                    <a:bodyPr/>
                    <a:lstStyle/>
                    <a:p>
                      <a:r>
                        <a:rPr lang="en-US" sz="1100" dirty="0"/>
                        <a:t>-</a:t>
                      </a:r>
                    </a:p>
                  </a:txBody>
                  <a:tcPr marL="29840" marR="29840" marT="14920" marB="14920" anchor="ctr"/>
                </a:tc>
                <a:tc>
                  <a:txBody>
                    <a:bodyPr/>
                    <a:lstStyle/>
                    <a:p>
                      <a:r>
                        <a:rPr lang="en-US" sz="1100" dirty="0"/>
                        <a:t>FV8</a:t>
                      </a:r>
                    </a:p>
                  </a:txBody>
                  <a:tcPr marL="29840" marR="29840" marT="14920" marB="14920" anchor="ctr"/>
                </a:tc>
                <a:extLst>
                  <a:ext uri="{0D108BD9-81ED-4DB2-BD59-A6C34878D82A}">
                    <a16:rowId xmlns:a16="http://schemas.microsoft.com/office/drawing/2014/main" val="1293861385"/>
                  </a:ext>
                </a:extLst>
              </a:tr>
            </a:tbl>
          </a:graphicData>
        </a:graphic>
      </p:graphicFrame>
      <p:graphicFrame>
        <p:nvGraphicFramePr>
          <p:cNvPr id="3" name="Table 2">
            <a:extLst>
              <a:ext uri="{FF2B5EF4-FFF2-40B4-BE49-F238E27FC236}">
                <a16:creationId xmlns:a16="http://schemas.microsoft.com/office/drawing/2014/main" id="{A45160BD-D8CC-40F9-9817-BAFE5B7CC9D1}"/>
              </a:ext>
            </a:extLst>
          </p:cNvPr>
          <p:cNvGraphicFramePr>
            <a:graphicFrameLocks noGrp="1"/>
          </p:cNvGraphicFramePr>
          <p:nvPr>
            <p:extLst>
              <p:ext uri="{D42A27DB-BD31-4B8C-83A1-F6EECF244321}">
                <p14:modId xmlns:p14="http://schemas.microsoft.com/office/powerpoint/2010/main" val="993025804"/>
              </p:ext>
            </p:extLst>
          </p:nvPr>
        </p:nvGraphicFramePr>
        <p:xfrm>
          <a:off x="6276668" y="1544292"/>
          <a:ext cx="5703217" cy="5159860"/>
        </p:xfrm>
        <a:graphic>
          <a:graphicData uri="http://schemas.openxmlformats.org/drawingml/2006/table">
            <a:tbl>
              <a:tblPr>
                <a:tableStyleId>{5940675A-B579-460E-94D1-54222C63F5DA}</a:tableStyleId>
              </a:tblPr>
              <a:tblGrid>
                <a:gridCol w="546946">
                  <a:extLst>
                    <a:ext uri="{9D8B030D-6E8A-4147-A177-3AD203B41FA5}">
                      <a16:colId xmlns:a16="http://schemas.microsoft.com/office/drawing/2014/main" val="3946508851"/>
                    </a:ext>
                  </a:extLst>
                </a:gridCol>
                <a:gridCol w="3110653">
                  <a:extLst>
                    <a:ext uri="{9D8B030D-6E8A-4147-A177-3AD203B41FA5}">
                      <a16:colId xmlns:a16="http://schemas.microsoft.com/office/drawing/2014/main" val="3195797367"/>
                    </a:ext>
                  </a:extLst>
                </a:gridCol>
                <a:gridCol w="697584">
                  <a:extLst>
                    <a:ext uri="{9D8B030D-6E8A-4147-A177-3AD203B41FA5}">
                      <a16:colId xmlns:a16="http://schemas.microsoft.com/office/drawing/2014/main" val="1264683337"/>
                    </a:ext>
                  </a:extLst>
                </a:gridCol>
                <a:gridCol w="688157">
                  <a:extLst>
                    <a:ext uri="{9D8B030D-6E8A-4147-A177-3AD203B41FA5}">
                      <a16:colId xmlns:a16="http://schemas.microsoft.com/office/drawing/2014/main" val="1187719810"/>
                    </a:ext>
                  </a:extLst>
                </a:gridCol>
                <a:gridCol w="659877">
                  <a:extLst>
                    <a:ext uri="{9D8B030D-6E8A-4147-A177-3AD203B41FA5}">
                      <a16:colId xmlns:a16="http://schemas.microsoft.com/office/drawing/2014/main" val="3698180135"/>
                    </a:ext>
                  </a:extLst>
                </a:gridCol>
              </a:tblGrid>
              <a:tr h="0">
                <a:tc>
                  <a:txBody>
                    <a:bodyPr/>
                    <a:lstStyle/>
                    <a:p>
                      <a:pPr algn="ctr"/>
                      <a:r>
                        <a:rPr lang="en-US" sz="900" b="1" dirty="0">
                          <a:solidFill>
                            <a:schemeClr val="bg1"/>
                          </a:solidFill>
                        </a:rPr>
                        <a:t>STT</a:t>
                      </a:r>
                    </a:p>
                  </a:txBody>
                  <a:tcPr marL="27865" marR="27865" marT="13933" marB="13933" anchor="ctr">
                    <a:solidFill>
                      <a:schemeClr val="accent2"/>
                    </a:solidFill>
                  </a:tcPr>
                </a:tc>
                <a:tc>
                  <a:txBody>
                    <a:bodyPr/>
                    <a:lstStyle/>
                    <a:p>
                      <a:pPr algn="ctr"/>
                      <a:r>
                        <a:rPr lang="en-US" sz="900" b="1" dirty="0">
                          <a:solidFill>
                            <a:schemeClr val="bg1"/>
                          </a:solidFill>
                        </a:rPr>
                        <a:t>Thông số</a:t>
                      </a:r>
                    </a:p>
                  </a:txBody>
                  <a:tcPr marL="27865" marR="27865" marT="13933" marB="13933" anchor="ctr">
                    <a:solidFill>
                      <a:schemeClr val="accent2"/>
                    </a:solidFill>
                  </a:tcPr>
                </a:tc>
                <a:tc>
                  <a:txBody>
                    <a:bodyPr/>
                    <a:lstStyle/>
                    <a:p>
                      <a:pPr algn="ctr"/>
                      <a:r>
                        <a:rPr lang="en-US" sz="900" b="1" dirty="0">
                          <a:solidFill>
                            <a:schemeClr val="bg1"/>
                          </a:solidFill>
                        </a:rPr>
                        <a:t>Ký hiệu</a:t>
                      </a:r>
                    </a:p>
                  </a:txBody>
                  <a:tcPr marL="27865" marR="27865" marT="13933" marB="13933" anchor="ctr">
                    <a:solidFill>
                      <a:schemeClr val="accent2"/>
                    </a:solidFill>
                  </a:tcPr>
                </a:tc>
                <a:tc>
                  <a:txBody>
                    <a:bodyPr/>
                    <a:lstStyle/>
                    <a:p>
                      <a:pPr algn="ctr"/>
                      <a:r>
                        <a:rPr lang="vi-VN" sz="900" b="1" dirty="0">
                          <a:solidFill>
                            <a:schemeClr val="bg1"/>
                          </a:solidFill>
                        </a:rPr>
                        <a:t>Đơn vị</a:t>
                      </a:r>
                    </a:p>
                  </a:txBody>
                  <a:tcPr marL="27865" marR="27865" marT="13933" marB="13933" anchor="ctr">
                    <a:solidFill>
                      <a:schemeClr val="accent2"/>
                    </a:solidFill>
                  </a:tcPr>
                </a:tc>
                <a:tc>
                  <a:txBody>
                    <a:bodyPr/>
                    <a:lstStyle/>
                    <a:p>
                      <a:pPr algn="ctr"/>
                      <a:r>
                        <a:rPr lang="en-US" sz="900" b="1" dirty="0">
                          <a:solidFill>
                            <a:schemeClr val="bg1"/>
                          </a:solidFill>
                        </a:rPr>
                        <a:t>Giá trị</a:t>
                      </a:r>
                    </a:p>
                  </a:txBody>
                  <a:tcPr marL="27865" marR="27865" marT="13933" marB="13933" anchor="ctr">
                    <a:solidFill>
                      <a:schemeClr val="accent2"/>
                    </a:solidFill>
                  </a:tcPr>
                </a:tc>
                <a:extLst>
                  <a:ext uri="{0D108BD9-81ED-4DB2-BD59-A6C34878D82A}">
                    <a16:rowId xmlns:a16="http://schemas.microsoft.com/office/drawing/2014/main" val="3175813400"/>
                  </a:ext>
                </a:extLst>
              </a:tr>
              <a:tr h="364659">
                <a:tc>
                  <a:txBody>
                    <a:bodyPr/>
                    <a:lstStyle/>
                    <a:p>
                      <a:r>
                        <a:rPr lang="en-US" sz="900"/>
                        <a:t>1</a:t>
                      </a:r>
                    </a:p>
                  </a:txBody>
                  <a:tcPr marL="27865" marR="27865" marT="13933" marB="13933" anchor="ctr"/>
                </a:tc>
                <a:tc>
                  <a:txBody>
                    <a:bodyPr/>
                    <a:lstStyle/>
                    <a:p>
                      <a:r>
                        <a:rPr lang="vi-VN" sz="900" dirty="0"/>
                        <a:t>Công suất vận hành của lò tại nhiệt độ nước cấp ban đầu</a:t>
                      </a:r>
                    </a:p>
                  </a:txBody>
                  <a:tcPr marL="27865" marR="27865" marT="13933" marB="13933" anchor="ctr"/>
                </a:tc>
                <a:tc>
                  <a:txBody>
                    <a:bodyPr/>
                    <a:lstStyle/>
                    <a:p>
                      <a:r>
                        <a:rPr lang="en-US" sz="900" dirty="0"/>
                        <a:t>m</a:t>
                      </a:r>
                    </a:p>
                  </a:txBody>
                  <a:tcPr marL="27865" marR="27865" marT="13933" marB="13933" anchor="ctr"/>
                </a:tc>
                <a:tc>
                  <a:txBody>
                    <a:bodyPr/>
                    <a:lstStyle/>
                    <a:p>
                      <a:r>
                        <a:rPr lang="en-US" sz="900" dirty="0"/>
                        <a:t>kg/h</a:t>
                      </a:r>
                    </a:p>
                  </a:txBody>
                  <a:tcPr marL="27865" marR="27865" marT="13933" marB="13933" anchor="ctr"/>
                </a:tc>
                <a:tc>
                  <a:txBody>
                    <a:bodyPr/>
                    <a:lstStyle/>
                    <a:p>
                      <a:r>
                        <a:rPr lang="en-US" sz="900" dirty="0"/>
                        <a:t>2340</a:t>
                      </a:r>
                    </a:p>
                  </a:txBody>
                  <a:tcPr marL="27865" marR="27865" marT="13933" marB="13933" anchor="ctr"/>
                </a:tc>
                <a:extLst>
                  <a:ext uri="{0D108BD9-81ED-4DB2-BD59-A6C34878D82A}">
                    <a16:rowId xmlns:a16="http://schemas.microsoft.com/office/drawing/2014/main" val="3655908707"/>
                  </a:ext>
                </a:extLst>
              </a:tr>
              <a:tr h="185738">
                <a:tc>
                  <a:txBody>
                    <a:bodyPr/>
                    <a:lstStyle/>
                    <a:p>
                      <a:r>
                        <a:rPr lang="en-US" sz="900"/>
                        <a:t>2</a:t>
                      </a:r>
                    </a:p>
                  </a:txBody>
                  <a:tcPr marL="27865" marR="27865" marT="13933" marB="13933" anchor="ctr"/>
                </a:tc>
                <a:tc>
                  <a:txBody>
                    <a:bodyPr/>
                    <a:lstStyle/>
                    <a:p>
                      <a:r>
                        <a:rPr lang="vi-VN" sz="900" dirty="0"/>
                        <a:t>Nhiệt độ nước cấp ban đầu</a:t>
                      </a:r>
                    </a:p>
                  </a:txBody>
                  <a:tcPr marL="27865" marR="27865" marT="13933" marB="13933" anchor="ctr"/>
                </a:tc>
                <a:tc>
                  <a:txBody>
                    <a:bodyPr/>
                    <a:lstStyle/>
                    <a:p>
                      <a:r>
                        <a:rPr lang="en-US" sz="900"/>
                        <a:t>t₁</a:t>
                      </a:r>
                    </a:p>
                  </a:txBody>
                  <a:tcPr marL="27865" marR="27865" marT="13933" marB="13933" anchor="ctr"/>
                </a:tc>
                <a:tc>
                  <a:txBody>
                    <a:bodyPr/>
                    <a:lstStyle/>
                    <a:p>
                      <a:r>
                        <a:rPr lang="en-US" sz="900" dirty="0"/>
                        <a:t>°C</a:t>
                      </a:r>
                    </a:p>
                  </a:txBody>
                  <a:tcPr marL="27865" marR="27865" marT="13933" marB="13933" anchor="ctr"/>
                </a:tc>
                <a:tc>
                  <a:txBody>
                    <a:bodyPr/>
                    <a:lstStyle/>
                    <a:p>
                      <a:r>
                        <a:rPr lang="en-US" sz="900"/>
                        <a:t>25</a:t>
                      </a:r>
                    </a:p>
                  </a:txBody>
                  <a:tcPr marL="27865" marR="27865" marT="13933" marB="13933" anchor="ctr"/>
                </a:tc>
                <a:extLst>
                  <a:ext uri="{0D108BD9-81ED-4DB2-BD59-A6C34878D82A}">
                    <a16:rowId xmlns:a16="http://schemas.microsoft.com/office/drawing/2014/main" val="1840681574"/>
                  </a:ext>
                </a:extLst>
              </a:tr>
              <a:tr h="185738">
                <a:tc>
                  <a:txBody>
                    <a:bodyPr/>
                    <a:lstStyle/>
                    <a:p>
                      <a:r>
                        <a:rPr lang="en-US" sz="900"/>
                        <a:t>3</a:t>
                      </a:r>
                    </a:p>
                  </a:txBody>
                  <a:tcPr marL="27865" marR="27865" marT="13933" marB="13933" anchor="ctr"/>
                </a:tc>
                <a:tc>
                  <a:txBody>
                    <a:bodyPr/>
                    <a:lstStyle/>
                    <a:p>
                      <a:r>
                        <a:rPr lang="vi-VN" sz="900"/>
                        <a:t>Nhiệt độ nước cấp yêu cầu</a:t>
                      </a:r>
                    </a:p>
                  </a:txBody>
                  <a:tcPr marL="27865" marR="27865" marT="13933" marB="13933" anchor="ctr"/>
                </a:tc>
                <a:tc>
                  <a:txBody>
                    <a:bodyPr/>
                    <a:lstStyle/>
                    <a:p>
                      <a:r>
                        <a:rPr lang="en-US" sz="900"/>
                        <a:t>t₂</a:t>
                      </a:r>
                    </a:p>
                  </a:txBody>
                  <a:tcPr marL="27865" marR="27865" marT="13933" marB="13933" anchor="ctr"/>
                </a:tc>
                <a:tc>
                  <a:txBody>
                    <a:bodyPr/>
                    <a:lstStyle/>
                    <a:p>
                      <a:r>
                        <a:rPr lang="en-US" sz="900"/>
                        <a:t>°C</a:t>
                      </a:r>
                    </a:p>
                  </a:txBody>
                  <a:tcPr marL="27865" marR="27865" marT="13933" marB="13933" anchor="ctr"/>
                </a:tc>
                <a:tc>
                  <a:txBody>
                    <a:bodyPr/>
                    <a:lstStyle/>
                    <a:p>
                      <a:r>
                        <a:rPr lang="en-US" sz="900"/>
                        <a:t>105</a:t>
                      </a:r>
                    </a:p>
                  </a:txBody>
                  <a:tcPr marL="27865" marR="27865" marT="13933" marB="13933" anchor="ctr"/>
                </a:tc>
                <a:extLst>
                  <a:ext uri="{0D108BD9-81ED-4DB2-BD59-A6C34878D82A}">
                    <a16:rowId xmlns:a16="http://schemas.microsoft.com/office/drawing/2014/main" val="3521974876"/>
                  </a:ext>
                </a:extLst>
              </a:tr>
              <a:tr h="141961">
                <a:tc>
                  <a:txBody>
                    <a:bodyPr/>
                    <a:lstStyle/>
                    <a:p>
                      <a:r>
                        <a:rPr lang="en-US" sz="900"/>
                        <a:t>4</a:t>
                      </a:r>
                    </a:p>
                  </a:txBody>
                  <a:tcPr marL="27865" marR="27865" marT="13933" marB="13933" anchor="ctr"/>
                </a:tc>
                <a:tc>
                  <a:txBody>
                    <a:bodyPr/>
                    <a:lstStyle/>
                    <a:p>
                      <a:r>
                        <a:rPr lang="vi-VN" sz="900"/>
                        <a:t>Áp suất hơi xả</a:t>
                      </a:r>
                    </a:p>
                  </a:txBody>
                  <a:tcPr marL="27865" marR="27865" marT="13933" marB="13933" anchor="ctr"/>
                </a:tc>
                <a:tc>
                  <a:txBody>
                    <a:bodyPr/>
                    <a:lstStyle/>
                    <a:p>
                      <a:r>
                        <a:rPr lang="en-US" sz="900"/>
                        <a:t>pₓₐ</a:t>
                      </a:r>
                    </a:p>
                  </a:txBody>
                  <a:tcPr marL="27865" marR="27865" marT="13933" marB="13933" anchor="ctr"/>
                </a:tc>
                <a:tc>
                  <a:txBody>
                    <a:bodyPr/>
                    <a:lstStyle/>
                    <a:p>
                      <a:r>
                        <a:rPr lang="en-US" sz="900"/>
                        <a:t>bar</a:t>
                      </a:r>
                    </a:p>
                  </a:txBody>
                  <a:tcPr marL="27865" marR="27865" marT="13933" marB="13933" anchor="ctr"/>
                </a:tc>
                <a:tc>
                  <a:txBody>
                    <a:bodyPr/>
                    <a:lstStyle/>
                    <a:p>
                      <a:r>
                        <a:rPr lang="en-US" sz="900"/>
                        <a:t>3</a:t>
                      </a:r>
                    </a:p>
                  </a:txBody>
                  <a:tcPr marL="27865" marR="27865" marT="13933" marB="13933" anchor="ctr"/>
                </a:tc>
                <a:extLst>
                  <a:ext uri="{0D108BD9-81ED-4DB2-BD59-A6C34878D82A}">
                    <a16:rowId xmlns:a16="http://schemas.microsoft.com/office/drawing/2014/main" val="3871181504"/>
                  </a:ext>
                </a:extLst>
              </a:tr>
              <a:tr h="141961">
                <a:tc>
                  <a:txBody>
                    <a:bodyPr/>
                    <a:lstStyle/>
                    <a:p>
                      <a:r>
                        <a:rPr lang="en-US" sz="900"/>
                        <a:t>5</a:t>
                      </a:r>
                    </a:p>
                  </a:txBody>
                  <a:tcPr marL="27865" marR="27865" marT="13933" marB="13933" anchor="ctr"/>
                </a:tc>
                <a:tc>
                  <a:txBody>
                    <a:bodyPr/>
                    <a:lstStyle/>
                    <a:p>
                      <a:r>
                        <a:rPr lang="vi-VN" sz="900"/>
                        <a:t>Áp suất hơi bình tách</a:t>
                      </a:r>
                    </a:p>
                  </a:txBody>
                  <a:tcPr marL="27865" marR="27865" marT="13933" marB="13933" anchor="ctr"/>
                </a:tc>
                <a:tc>
                  <a:txBody>
                    <a:bodyPr/>
                    <a:lstStyle/>
                    <a:p>
                      <a:r>
                        <a:rPr lang="en-US" sz="900"/>
                        <a:t>pᶠˡ</a:t>
                      </a:r>
                    </a:p>
                  </a:txBody>
                  <a:tcPr marL="27865" marR="27865" marT="13933" marB="13933" anchor="ctr"/>
                </a:tc>
                <a:tc>
                  <a:txBody>
                    <a:bodyPr/>
                    <a:lstStyle/>
                    <a:p>
                      <a:r>
                        <a:rPr lang="en-US" sz="900"/>
                        <a:t>bar</a:t>
                      </a:r>
                    </a:p>
                  </a:txBody>
                  <a:tcPr marL="27865" marR="27865" marT="13933" marB="13933" anchor="ctr"/>
                </a:tc>
                <a:tc>
                  <a:txBody>
                    <a:bodyPr/>
                    <a:lstStyle/>
                    <a:p>
                      <a:r>
                        <a:rPr lang="en-US" sz="900"/>
                        <a:t>6</a:t>
                      </a:r>
                    </a:p>
                  </a:txBody>
                  <a:tcPr marL="27865" marR="27865" marT="13933" marB="13933" anchor="ctr"/>
                </a:tc>
                <a:extLst>
                  <a:ext uri="{0D108BD9-81ED-4DB2-BD59-A6C34878D82A}">
                    <a16:rowId xmlns:a16="http://schemas.microsoft.com/office/drawing/2014/main" val="3002556159"/>
                  </a:ext>
                </a:extLst>
              </a:tr>
              <a:tr h="141961">
                <a:tc>
                  <a:txBody>
                    <a:bodyPr/>
                    <a:lstStyle/>
                    <a:p>
                      <a:r>
                        <a:rPr lang="en-US" sz="900"/>
                        <a:t>6</a:t>
                      </a:r>
                    </a:p>
                  </a:txBody>
                  <a:tcPr marL="27865" marR="27865" marT="13933" marB="13933" anchor="ctr"/>
                </a:tc>
                <a:tc>
                  <a:txBody>
                    <a:bodyPr/>
                    <a:lstStyle/>
                    <a:p>
                      <a:r>
                        <a:rPr lang="vi-VN" sz="900"/>
                        <a:t>Áp suất hơi mới</a:t>
                      </a:r>
                    </a:p>
                  </a:txBody>
                  <a:tcPr marL="27865" marR="27865" marT="13933" marB="13933" anchor="ctr"/>
                </a:tc>
                <a:tc>
                  <a:txBody>
                    <a:bodyPr/>
                    <a:lstStyle/>
                    <a:p>
                      <a:r>
                        <a:rPr lang="en-US" sz="900"/>
                        <a:t>pₘ</a:t>
                      </a:r>
                    </a:p>
                  </a:txBody>
                  <a:tcPr marL="27865" marR="27865" marT="13933" marB="13933" anchor="ctr"/>
                </a:tc>
                <a:tc>
                  <a:txBody>
                    <a:bodyPr/>
                    <a:lstStyle/>
                    <a:p>
                      <a:r>
                        <a:rPr lang="en-US" sz="900"/>
                        <a:t>bar</a:t>
                      </a:r>
                    </a:p>
                  </a:txBody>
                  <a:tcPr marL="27865" marR="27865" marT="13933" marB="13933" anchor="ctr"/>
                </a:tc>
                <a:tc>
                  <a:txBody>
                    <a:bodyPr/>
                    <a:lstStyle/>
                    <a:p>
                      <a:r>
                        <a:rPr lang="en-US" sz="900"/>
                        <a:t>12</a:t>
                      </a:r>
                    </a:p>
                  </a:txBody>
                  <a:tcPr marL="27865" marR="27865" marT="13933" marB="13933" anchor="ctr"/>
                </a:tc>
                <a:extLst>
                  <a:ext uri="{0D108BD9-81ED-4DB2-BD59-A6C34878D82A}">
                    <a16:rowId xmlns:a16="http://schemas.microsoft.com/office/drawing/2014/main" val="2273463051"/>
                  </a:ext>
                </a:extLst>
              </a:tr>
              <a:tr h="265151">
                <a:tc>
                  <a:txBody>
                    <a:bodyPr/>
                    <a:lstStyle/>
                    <a:p>
                      <a:r>
                        <a:rPr lang="en-US" sz="900"/>
                        <a:t>7</a:t>
                      </a:r>
                    </a:p>
                  </a:txBody>
                  <a:tcPr marL="27865" marR="27865" marT="13933" marB="13933" anchor="ctr"/>
                </a:tc>
                <a:tc>
                  <a:txBody>
                    <a:bodyPr/>
                    <a:lstStyle/>
                    <a:p>
                      <a:r>
                        <a:rPr lang="vi-VN" sz="900"/>
                        <a:t>Entanpi của nước ở nhiệt độ ban đầu</a:t>
                      </a:r>
                    </a:p>
                  </a:txBody>
                  <a:tcPr marL="27865" marR="27865" marT="13933" marB="13933" anchor="ctr"/>
                </a:tc>
                <a:tc>
                  <a:txBody>
                    <a:bodyPr/>
                    <a:lstStyle/>
                    <a:p>
                      <a:r>
                        <a:rPr lang="en-US" sz="900"/>
                        <a:t>h₁</a:t>
                      </a:r>
                    </a:p>
                  </a:txBody>
                  <a:tcPr marL="27865" marR="27865" marT="13933" marB="13933" anchor="ctr"/>
                </a:tc>
                <a:tc>
                  <a:txBody>
                    <a:bodyPr/>
                    <a:lstStyle/>
                    <a:p>
                      <a:r>
                        <a:rPr lang="en-US" sz="900"/>
                        <a:t>kJ/kg</a:t>
                      </a:r>
                    </a:p>
                  </a:txBody>
                  <a:tcPr marL="27865" marR="27865" marT="13933" marB="13933" anchor="ctr"/>
                </a:tc>
                <a:tc>
                  <a:txBody>
                    <a:bodyPr/>
                    <a:lstStyle/>
                    <a:p>
                      <a:r>
                        <a:rPr lang="en-US" sz="900"/>
                        <a:t>30</a:t>
                      </a:r>
                    </a:p>
                  </a:txBody>
                  <a:tcPr marL="27865" marR="27865" marT="13933" marB="13933" anchor="ctr"/>
                </a:tc>
                <a:extLst>
                  <a:ext uri="{0D108BD9-81ED-4DB2-BD59-A6C34878D82A}">
                    <a16:rowId xmlns:a16="http://schemas.microsoft.com/office/drawing/2014/main" val="999536242"/>
                  </a:ext>
                </a:extLst>
              </a:tr>
              <a:tr h="265151">
                <a:tc>
                  <a:txBody>
                    <a:bodyPr/>
                    <a:lstStyle/>
                    <a:p>
                      <a:r>
                        <a:rPr lang="en-US" sz="900"/>
                        <a:t>8</a:t>
                      </a:r>
                    </a:p>
                  </a:txBody>
                  <a:tcPr marL="27865" marR="27865" marT="13933" marB="13933" anchor="ctr"/>
                </a:tc>
                <a:tc>
                  <a:txBody>
                    <a:bodyPr/>
                    <a:lstStyle/>
                    <a:p>
                      <a:r>
                        <a:rPr lang="vi-VN" sz="900"/>
                        <a:t>Entanpi của nước ở nhiệt độ yêu cầu</a:t>
                      </a:r>
                    </a:p>
                  </a:txBody>
                  <a:tcPr marL="27865" marR="27865" marT="13933" marB="13933" anchor="ctr"/>
                </a:tc>
                <a:tc>
                  <a:txBody>
                    <a:bodyPr/>
                    <a:lstStyle/>
                    <a:p>
                      <a:r>
                        <a:rPr lang="en-US" sz="900"/>
                        <a:t>h₂</a:t>
                      </a:r>
                    </a:p>
                  </a:txBody>
                  <a:tcPr marL="27865" marR="27865" marT="13933" marB="13933" anchor="ctr"/>
                </a:tc>
                <a:tc>
                  <a:txBody>
                    <a:bodyPr/>
                    <a:lstStyle/>
                    <a:p>
                      <a:r>
                        <a:rPr lang="en-US" sz="900"/>
                        <a:t>kJ/kg</a:t>
                      </a:r>
                    </a:p>
                  </a:txBody>
                  <a:tcPr marL="27865" marR="27865" marT="13933" marB="13933" anchor="ctr"/>
                </a:tc>
                <a:tc>
                  <a:txBody>
                    <a:bodyPr/>
                    <a:lstStyle/>
                    <a:p>
                      <a:r>
                        <a:rPr lang="en-US" sz="900"/>
                        <a:t>440</a:t>
                      </a:r>
                    </a:p>
                  </a:txBody>
                  <a:tcPr marL="27865" marR="27865" marT="13933" marB="13933" anchor="ctr"/>
                </a:tc>
                <a:extLst>
                  <a:ext uri="{0D108BD9-81ED-4DB2-BD59-A6C34878D82A}">
                    <a16:rowId xmlns:a16="http://schemas.microsoft.com/office/drawing/2014/main" val="3460661415"/>
                  </a:ext>
                </a:extLst>
              </a:tr>
              <a:tr h="141961">
                <a:tc>
                  <a:txBody>
                    <a:bodyPr/>
                    <a:lstStyle/>
                    <a:p>
                      <a:r>
                        <a:rPr lang="en-US" sz="900"/>
                        <a:t>9</a:t>
                      </a:r>
                    </a:p>
                  </a:txBody>
                  <a:tcPr marL="27865" marR="27865" marT="13933" marB="13933" anchor="ctr"/>
                </a:tc>
                <a:tc>
                  <a:txBody>
                    <a:bodyPr/>
                    <a:lstStyle/>
                    <a:p>
                      <a:r>
                        <a:rPr lang="vi-VN" sz="900"/>
                        <a:t>Entanpi của hơi xả</a:t>
                      </a:r>
                    </a:p>
                  </a:txBody>
                  <a:tcPr marL="27865" marR="27865" marT="13933" marB="13933" anchor="ctr"/>
                </a:tc>
                <a:tc>
                  <a:txBody>
                    <a:bodyPr/>
                    <a:lstStyle/>
                    <a:p>
                      <a:r>
                        <a:rPr lang="en-US" sz="900"/>
                        <a:t>hₓₐ</a:t>
                      </a:r>
                    </a:p>
                  </a:txBody>
                  <a:tcPr marL="27865" marR="27865" marT="13933" marB="13933" anchor="ctr"/>
                </a:tc>
                <a:tc>
                  <a:txBody>
                    <a:bodyPr/>
                    <a:lstStyle/>
                    <a:p>
                      <a:r>
                        <a:rPr lang="en-US" sz="900"/>
                        <a:t>kJ/kg</a:t>
                      </a:r>
                    </a:p>
                  </a:txBody>
                  <a:tcPr marL="27865" marR="27865" marT="13933" marB="13933" anchor="ctr"/>
                </a:tc>
                <a:tc>
                  <a:txBody>
                    <a:bodyPr/>
                    <a:lstStyle/>
                    <a:p>
                      <a:r>
                        <a:rPr lang="en-US" sz="900"/>
                        <a:t>2725</a:t>
                      </a:r>
                    </a:p>
                  </a:txBody>
                  <a:tcPr marL="27865" marR="27865" marT="13933" marB="13933" anchor="ctr"/>
                </a:tc>
                <a:extLst>
                  <a:ext uri="{0D108BD9-81ED-4DB2-BD59-A6C34878D82A}">
                    <a16:rowId xmlns:a16="http://schemas.microsoft.com/office/drawing/2014/main" val="767300270"/>
                  </a:ext>
                </a:extLst>
              </a:tr>
              <a:tr h="141961">
                <a:tc>
                  <a:txBody>
                    <a:bodyPr/>
                    <a:lstStyle/>
                    <a:p>
                      <a:r>
                        <a:rPr lang="en-US" sz="900"/>
                        <a:t>10</a:t>
                      </a:r>
                    </a:p>
                  </a:txBody>
                  <a:tcPr marL="27865" marR="27865" marT="13933" marB="13933" anchor="ctr"/>
                </a:tc>
                <a:tc>
                  <a:txBody>
                    <a:bodyPr/>
                    <a:lstStyle/>
                    <a:p>
                      <a:r>
                        <a:rPr lang="vi-VN" sz="900"/>
                        <a:t>Entanpi của hơi bốc hơi</a:t>
                      </a:r>
                    </a:p>
                  </a:txBody>
                  <a:tcPr marL="27865" marR="27865" marT="13933" marB="13933" anchor="ctr"/>
                </a:tc>
                <a:tc>
                  <a:txBody>
                    <a:bodyPr/>
                    <a:lstStyle/>
                    <a:p>
                      <a:r>
                        <a:rPr lang="en-US" sz="900"/>
                        <a:t>hᶠˡ</a:t>
                      </a:r>
                    </a:p>
                  </a:txBody>
                  <a:tcPr marL="27865" marR="27865" marT="13933" marB="13933" anchor="ctr"/>
                </a:tc>
                <a:tc>
                  <a:txBody>
                    <a:bodyPr/>
                    <a:lstStyle/>
                    <a:p>
                      <a:r>
                        <a:rPr lang="en-US" sz="900"/>
                        <a:t>kJ/kg</a:t>
                      </a:r>
                    </a:p>
                  </a:txBody>
                  <a:tcPr marL="27865" marR="27865" marT="13933" marB="13933" anchor="ctr"/>
                </a:tc>
                <a:tc>
                  <a:txBody>
                    <a:bodyPr/>
                    <a:lstStyle/>
                    <a:p>
                      <a:r>
                        <a:rPr lang="en-US" sz="900"/>
                        <a:t>2757</a:t>
                      </a:r>
                    </a:p>
                  </a:txBody>
                  <a:tcPr marL="27865" marR="27865" marT="13933" marB="13933" anchor="ctr"/>
                </a:tc>
                <a:extLst>
                  <a:ext uri="{0D108BD9-81ED-4DB2-BD59-A6C34878D82A}">
                    <a16:rowId xmlns:a16="http://schemas.microsoft.com/office/drawing/2014/main" val="99351056"/>
                  </a:ext>
                </a:extLst>
              </a:tr>
              <a:tr h="141961">
                <a:tc>
                  <a:txBody>
                    <a:bodyPr/>
                    <a:lstStyle/>
                    <a:p>
                      <a:r>
                        <a:rPr lang="en-US" sz="900"/>
                        <a:t>11</a:t>
                      </a:r>
                    </a:p>
                  </a:txBody>
                  <a:tcPr marL="27865" marR="27865" marT="13933" marB="13933" anchor="ctr"/>
                </a:tc>
                <a:tc>
                  <a:txBody>
                    <a:bodyPr/>
                    <a:lstStyle/>
                    <a:p>
                      <a:r>
                        <a:rPr lang="vi-VN" sz="900"/>
                        <a:t>Entanpi của hơi mới</a:t>
                      </a:r>
                    </a:p>
                  </a:txBody>
                  <a:tcPr marL="27865" marR="27865" marT="13933" marB="13933" anchor="ctr"/>
                </a:tc>
                <a:tc>
                  <a:txBody>
                    <a:bodyPr/>
                    <a:lstStyle/>
                    <a:p>
                      <a:r>
                        <a:rPr lang="en-US" sz="900"/>
                        <a:t>hₘ</a:t>
                      </a:r>
                    </a:p>
                  </a:txBody>
                  <a:tcPr marL="27865" marR="27865" marT="13933" marB="13933" anchor="ctr"/>
                </a:tc>
                <a:tc>
                  <a:txBody>
                    <a:bodyPr/>
                    <a:lstStyle/>
                    <a:p>
                      <a:r>
                        <a:rPr lang="en-US" sz="900"/>
                        <a:t>kJ/kg</a:t>
                      </a:r>
                    </a:p>
                  </a:txBody>
                  <a:tcPr marL="27865" marR="27865" marT="13933" marB="13933" anchor="ctr"/>
                </a:tc>
                <a:tc>
                  <a:txBody>
                    <a:bodyPr/>
                    <a:lstStyle/>
                    <a:p>
                      <a:r>
                        <a:rPr lang="en-US" sz="900"/>
                        <a:t>2785</a:t>
                      </a:r>
                    </a:p>
                  </a:txBody>
                  <a:tcPr marL="27865" marR="27865" marT="13933" marB="13933" anchor="ctr"/>
                </a:tc>
                <a:extLst>
                  <a:ext uri="{0D108BD9-81ED-4DB2-BD59-A6C34878D82A}">
                    <a16:rowId xmlns:a16="http://schemas.microsoft.com/office/drawing/2014/main" val="604444899"/>
                  </a:ext>
                </a:extLst>
              </a:tr>
              <a:tr h="141961">
                <a:tc>
                  <a:txBody>
                    <a:bodyPr/>
                    <a:lstStyle/>
                    <a:p>
                      <a:r>
                        <a:rPr lang="en-US" sz="900"/>
                        <a:t>12</a:t>
                      </a:r>
                    </a:p>
                  </a:txBody>
                  <a:tcPr marL="27865" marR="27865" marT="13933" marB="13933" anchor="ctr"/>
                </a:tc>
                <a:tc>
                  <a:txBody>
                    <a:bodyPr/>
                    <a:lstStyle/>
                    <a:p>
                      <a:r>
                        <a:rPr lang="vi-VN" sz="900"/>
                        <a:t>Lưu lượng hơi xả</a:t>
                      </a:r>
                    </a:p>
                  </a:txBody>
                  <a:tcPr marL="27865" marR="27865" marT="13933" marB="13933" anchor="ctr"/>
                </a:tc>
                <a:tc>
                  <a:txBody>
                    <a:bodyPr/>
                    <a:lstStyle/>
                    <a:p>
                      <a:r>
                        <a:rPr lang="en-US" sz="900"/>
                        <a:t>mₓₐ</a:t>
                      </a:r>
                    </a:p>
                  </a:txBody>
                  <a:tcPr marL="27865" marR="27865" marT="13933" marB="13933" anchor="ctr"/>
                </a:tc>
                <a:tc>
                  <a:txBody>
                    <a:bodyPr/>
                    <a:lstStyle/>
                    <a:p>
                      <a:r>
                        <a:rPr lang="en-US" sz="900"/>
                        <a:t>kg/h</a:t>
                      </a:r>
                    </a:p>
                  </a:txBody>
                  <a:tcPr marL="27865" marR="27865" marT="13933" marB="13933" anchor="ctr"/>
                </a:tc>
                <a:tc>
                  <a:txBody>
                    <a:bodyPr/>
                    <a:lstStyle/>
                    <a:p>
                      <a:r>
                        <a:rPr lang="en-US" sz="900"/>
                        <a:t>36.64</a:t>
                      </a:r>
                    </a:p>
                  </a:txBody>
                  <a:tcPr marL="27865" marR="27865" marT="13933" marB="13933" anchor="ctr"/>
                </a:tc>
                <a:extLst>
                  <a:ext uri="{0D108BD9-81ED-4DB2-BD59-A6C34878D82A}">
                    <a16:rowId xmlns:a16="http://schemas.microsoft.com/office/drawing/2014/main" val="743335752"/>
                  </a:ext>
                </a:extLst>
              </a:tr>
              <a:tr h="185738">
                <a:tc>
                  <a:txBody>
                    <a:bodyPr/>
                    <a:lstStyle/>
                    <a:p>
                      <a:r>
                        <a:rPr lang="en-US" sz="900"/>
                        <a:t>13</a:t>
                      </a:r>
                    </a:p>
                  </a:txBody>
                  <a:tcPr marL="27865" marR="27865" marT="13933" marB="13933" anchor="ctr"/>
                </a:tc>
                <a:tc>
                  <a:txBody>
                    <a:bodyPr/>
                    <a:lstStyle/>
                    <a:p>
                      <a:r>
                        <a:rPr lang="vi-VN" sz="900"/>
                        <a:t>Lưu lượng hơi bốc hơi</a:t>
                      </a:r>
                    </a:p>
                  </a:txBody>
                  <a:tcPr marL="27865" marR="27865" marT="13933" marB="13933" anchor="ctr"/>
                </a:tc>
                <a:tc>
                  <a:txBody>
                    <a:bodyPr/>
                    <a:lstStyle/>
                    <a:p>
                      <a:r>
                        <a:rPr lang="en-US" sz="900"/>
                        <a:t>mᶠˡ</a:t>
                      </a:r>
                    </a:p>
                  </a:txBody>
                  <a:tcPr marL="27865" marR="27865" marT="13933" marB="13933" anchor="ctr"/>
                </a:tc>
                <a:tc>
                  <a:txBody>
                    <a:bodyPr/>
                    <a:lstStyle/>
                    <a:p>
                      <a:r>
                        <a:rPr lang="en-US" sz="900"/>
                        <a:t>kg/h</a:t>
                      </a:r>
                    </a:p>
                  </a:txBody>
                  <a:tcPr marL="27865" marR="27865" marT="13933" marB="13933" anchor="ctr"/>
                </a:tc>
                <a:tc>
                  <a:txBody>
                    <a:bodyPr/>
                    <a:lstStyle/>
                    <a:p>
                      <a:r>
                        <a:rPr lang="en-US" sz="900"/>
                        <a:t>181.54</a:t>
                      </a:r>
                    </a:p>
                  </a:txBody>
                  <a:tcPr marL="27865" marR="27865" marT="13933" marB="13933" anchor="ctr"/>
                </a:tc>
                <a:extLst>
                  <a:ext uri="{0D108BD9-81ED-4DB2-BD59-A6C34878D82A}">
                    <a16:rowId xmlns:a16="http://schemas.microsoft.com/office/drawing/2014/main" val="701561611"/>
                  </a:ext>
                </a:extLst>
              </a:tr>
              <a:tr h="141961">
                <a:tc>
                  <a:txBody>
                    <a:bodyPr/>
                    <a:lstStyle/>
                    <a:p>
                      <a:r>
                        <a:rPr lang="en-US" sz="900"/>
                        <a:t>14</a:t>
                      </a:r>
                    </a:p>
                  </a:txBody>
                  <a:tcPr marL="27865" marR="27865" marT="13933" marB="13933" anchor="ctr"/>
                </a:tc>
                <a:tc>
                  <a:txBody>
                    <a:bodyPr/>
                    <a:lstStyle/>
                    <a:p>
                      <a:r>
                        <a:rPr lang="vi-VN" sz="900"/>
                        <a:t>Lưu lượng hơi mới</a:t>
                      </a:r>
                    </a:p>
                  </a:txBody>
                  <a:tcPr marL="27865" marR="27865" marT="13933" marB="13933" anchor="ctr"/>
                </a:tc>
                <a:tc>
                  <a:txBody>
                    <a:bodyPr/>
                    <a:lstStyle/>
                    <a:p>
                      <a:r>
                        <a:rPr lang="en-US" sz="900"/>
                        <a:t>mₘ</a:t>
                      </a:r>
                    </a:p>
                  </a:txBody>
                  <a:tcPr marL="27865" marR="27865" marT="13933" marB="13933" anchor="ctr"/>
                </a:tc>
                <a:tc>
                  <a:txBody>
                    <a:bodyPr/>
                    <a:lstStyle/>
                    <a:p>
                      <a:r>
                        <a:rPr lang="en-US" sz="900"/>
                        <a:t>kg/h</a:t>
                      </a:r>
                    </a:p>
                  </a:txBody>
                  <a:tcPr marL="27865" marR="27865" marT="13933" marB="13933" anchor="ctr"/>
                </a:tc>
                <a:tc>
                  <a:txBody>
                    <a:bodyPr/>
                    <a:lstStyle/>
                    <a:p>
                      <a:r>
                        <a:rPr lang="en-US" sz="900"/>
                        <a:t>194.058</a:t>
                      </a:r>
                    </a:p>
                  </a:txBody>
                  <a:tcPr marL="27865" marR="27865" marT="13933" marB="13933" anchor="ctr"/>
                </a:tc>
                <a:extLst>
                  <a:ext uri="{0D108BD9-81ED-4DB2-BD59-A6C34878D82A}">
                    <a16:rowId xmlns:a16="http://schemas.microsoft.com/office/drawing/2014/main" val="582783776"/>
                  </a:ext>
                </a:extLst>
              </a:tr>
              <a:tr h="141961">
                <a:tc>
                  <a:txBody>
                    <a:bodyPr/>
                    <a:lstStyle/>
                    <a:p>
                      <a:r>
                        <a:rPr lang="en-US" sz="900"/>
                        <a:t>15</a:t>
                      </a:r>
                    </a:p>
                  </a:txBody>
                  <a:tcPr marL="27865" marR="27865" marT="13933" marB="13933" anchor="ctr"/>
                </a:tc>
                <a:tc>
                  <a:txBody>
                    <a:bodyPr/>
                    <a:lstStyle/>
                    <a:p>
                      <a:r>
                        <a:rPr lang="vi-VN" sz="900"/>
                        <a:t>Thời gian lưu</a:t>
                      </a:r>
                    </a:p>
                  </a:txBody>
                  <a:tcPr marL="27865" marR="27865" marT="13933" marB="13933" anchor="ctr"/>
                </a:tc>
                <a:tc>
                  <a:txBody>
                    <a:bodyPr/>
                    <a:lstStyle/>
                    <a:p>
                      <a:r>
                        <a:rPr lang="en-US" sz="900"/>
                        <a:t>t</a:t>
                      </a:r>
                    </a:p>
                  </a:txBody>
                  <a:tcPr marL="27865" marR="27865" marT="13933" marB="13933" anchor="ctr"/>
                </a:tc>
                <a:tc>
                  <a:txBody>
                    <a:bodyPr/>
                    <a:lstStyle/>
                    <a:p>
                      <a:r>
                        <a:rPr lang="en-US" sz="900"/>
                        <a:t>h</a:t>
                      </a:r>
                    </a:p>
                  </a:txBody>
                  <a:tcPr marL="27865" marR="27865" marT="13933" marB="13933" anchor="ctr"/>
                </a:tc>
                <a:tc>
                  <a:txBody>
                    <a:bodyPr/>
                    <a:lstStyle/>
                    <a:p>
                      <a:r>
                        <a:rPr lang="en-US" sz="900"/>
                        <a:t>0.25</a:t>
                      </a:r>
                    </a:p>
                  </a:txBody>
                  <a:tcPr marL="27865" marR="27865" marT="13933" marB="13933" anchor="ctr"/>
                </a:tc>
                <a:extLst>
                  <a:ext uri="{0D108BD9-81ED-4DB2-BD59-A6C34878D82A}">
                    <a16:rowId xmlns:a16="http://schemas.microsoft.com/office/drawing/2014/main" val="3015971545"/>
                  </a:ext>
                </a:extLst>
              </a:tr>
              <a:tr h="319928">
                <a:tc>
                  <a:txBody>
                    <a:bodyPr/>
                    <a:lstStyle/>
                    <a:p>
                      <a:r>
                        <a:rPr lang="en-US" sz="900"/>
                        <a:t>16</a:t>
                      </a:r>
                    </a:p>
                  </a:txBody>
                  <a:tcPr marL="27865" marR="27865" marT="13933" marB="13933" anchor="ctr"/>
                </a:tc>
                <a:tc>
                  <a:txBody>
                    <a:bodyPr/>
                    <a:lstStyle/>
                    <a:p>
                      <a:r>
                        <a:rPr lang="vi-VN" sz="900"/>
                        <a:t>Khối lượng nước chứa trong bình khử khí</a:t>
                      </a:r>
                    </a:p>
                  </a:txBody>
                  <a:tcPr marL="27865" marR="27865" marT="13933" marB="13933" anchor="ctr"/>
                </a:tc>
                <a:tc>
                  <a:txBody>
                    <a:bodyPr/>
                    <a:lstStyle/>
                    <a:p>
                      <a:r>
                        <a:rPr lang="en-US" sz="900"/>
                        <a:t>M</a:t>
                      </a:r>
                    </a:p>
                  </a:txBody>
                  <a:tcPr marL="27865" marR="27865" marT="13933" marB="13933" anchor="ctr"/>
                </a:tc>
                <a:tc>
                  <a:txBody>
                    <a:bodyPr/>
                    <a:lstStyle/>
                    <a:p>
                      <a:r>
                        <a:rPr lang="en-US" sz="900"/>
                        <a:t>kg</a:t>
                      </a:r>
                    </a:p>
                  </a:txBody>
                  <a:tcPr marL="27865" marR="27865" marT="13933" marB="13933" anchor="ctr"/>
                </a:tc>
                <a:tc>
                  <a:txBody>
                    <a:bodyPr/>
                    <a:lstStyle/>
                    <a:p>
                      <a:r>
                        <a:rPr lang="en-US" sz="900"/>
                        <a:t>585</a:t>
                      </a:r>
                    </a:p>
                  </a:txBody>
                  <a:tcPr marL="27865" marR="27865" marT="13933" marB="13933" anchor="ctr"/>
                </a:tc>
                <a:extLst>
                  <a:ext uri="{0D108BD9-81ED-4DB2-BD59-A6C34878D82A}">
                    <a16:rowId xmlns:a16="http://schemas.microsoft.com/office/drawing/2014/main" val="771827224"/>
                  </a:ext>
                </a:extLst>
              </a:tr>
              <a:tr h="185738">
                <a:tc>
                  <a:txBody>
                    <a:bodyPr/>
                    <a:lstStyle/>
                    <a:p>
                      <a:r>
                        <a:rPr lang="en-US" sz="900"/>
                        <a:t>17</a:t>
                      </a:r>
                    </a:p>
                  </a:txBody>
                  <a:tcPr marL="27865" marR="27865" marT="13933" marB="13933" anchor="ctr"/>
                </a:tc>
                <a:tc>
                  <a:txBody>
                    <a:bodyPr/>
                    <a:lstStyle/>
                    <a:p>
                      <a:r>
                        <a:rPr lang="vi-VN" sz="900"/>
                        <a:t>Thể tích riêng của nước</a:t>
                      </a:r>
                    </a:p>
                  </a:txBody>
                  <a:tcPr marL="27865" marR="27865" marT="13933" marB="13933" anchor="ctr"/>
                </a:tc>
                <a:tc>
                  <a:txBody>
                    <a:bodyPr/>
                    <a:lstStyle/>
                    <a:p>
                      <a:r>
                        <a:rPr lang="en-US" sz="900"/>
                        <a:t>v</a:t>
                      </a:r>
                    </a:p>
                  </a:txBody>
                  <a:tcPr marL="27865" marR="27865" marT="13933" marB="13933" anchor="ctr"/>
                </a:tc>
                <a:tc>
                  <a:txBody>
                    <a:bodyPr/>
                    <a:lstStyle/>
                    <a:p>
                      <a:r>
                        <a:rPr lang="en-US" sz="900"/>
                        <a:t>m³/kg</a:t>
                      </a:r>
                    </a:p>
                  </a:txBody>
                  <a:tcPr marL="27865" marR="27865" marT="13933" marB="13933" anchor="ctr"/>
                </a:tc>
                <a:tc>
                  <a:txBody>
                    <a:bodyPr/>
                    <a:lstStyle/>
                    <a:p>
                      <a:r>
                        <a:rPr lang="en-US" sz="900"/>
                        <a:t>0.00105</a:t>
                      </a:r>
                    </a:p>
                  </a:txBody>
                  <a:tcPr marL="27865" marR="27865" marT="13933" marB="13933" anchor="ctr"/>
                </a:tc>
                <a:extLst>
                  <a:ext uri="{0D108BD9-81ED-4DB2-BD59-A6C34878D82A}">
                    <a16:rowId xmlns:a16="http://schemas.microsoft.com/office/drawing/2014/main" val="2470705588"/>
                  </a:ext>
                </a:extLst>
              </a:tr>
              <a:tr h="275199">
                <a:tc>
                  <a:txBody>
                    <a:bodyPr/>
                    <a:lstStyle/>
                    <a:p>
                      <a:r>
                        <a:rPr lang="en-US" sz="900"/>
                        <a:t>18</a:t>
                      </a:r>
                    </a:p>
                  </a:txBody>
                  <a:tcPr marL="27865" marR="27865" marT="13933" marB="13933" anchor="ctr"/>
                </a:tc>
                <a:tc>
                  <a:txBody>
                    <a:bodyPr/>
                    <a:lstStyle/>
                    <a:p>
                      <a:r>
                        <a:rPr lang="vi-VN" sz="900"/>
                        <a:t>Thể tích nước chứa trong bình khử khí</a:t>
                      </a:r>
                    </a:p>
                  </a:txBody>
                  <a:tcPr marL="27865" marR="27865" marT="13933" marB="13933" anchor="ctr"/>
                </a:tc>
                <a:tc>
                  <a:txBody>
                    <a:bodyPr/>
                    <a:lstStyle/>
                    <a:p>
                      <a:r>
                        <a:rPr lang="en-US" sz="900"/>
                        <a:t>V</a:t>
                      </a:r>
                    </a:p>
                  </a:txBody>
                  <a:tcPr marL="27865" marR="27865" marT="13933" marB="13933" anchor="ctr"/>
                </a:tc>
                <a:tc>
                  <a:txBody>
                    <a:bodyPr/>
                    <a:lstStyle/>
                    <a:p>
                      <a:r>
                        <a:rPr lang="en-US" sz="900"/>
                        <a:t>m³</a:t>
                      </a:r>
                    </a:p>
                  </a:txBody>
                  <a:tcPr marL="27865" marR="27865" marT="13933" marB="13933" anchor="ctr"/>
                </a:tc>
                <a:tc>
                  <a:txBody>
                    <a:bodyPr/>
                    <a:lstStyle/>
                    <a:p>
                      <a:r>
                        <a:rPr lang="en-US" sz="900"/>
                        <a:t>0.61273</a:t>
                      </a:r>
                    </a:p>
                  </a:txBody>
                  <a:tcPr marL="27865" marR="27865" marT="13933" marB="13933" anchor="ctr"/>
                </a:tc>
                <a:extLst>
                  <a:ext uri="{0D108BD9-81ED-4DB2-BD59-A6C34878D82A}">
                    <a16:rowId xmlns:a16="http://schemas.microsoft.com/office/drawing/2014/main" val="4015230138"/>
                  </a:ext>
                </a:extLst>
              </a:tr>
              <a:tr h="141961">
                <a:tc>
                  <a:txBody>
                    <a:bodyPr/>
                    <a:lstStyle/>
                    <a:p>
                      <a:r>
                        <a:rPr lang="en-US" sz="900"/>
                        <a:t>19</a:t>
                      </a:r>
                    </a:p>
                  </a:txBody>
                  <a:tcPr marL="27865" marR="27865" marT="13933" marB="13933" anchor="ctr"/>
                </a:tc>
                <a:tc>
                  <a:txBody>
                    <a:bodyPr/>
                    <a:lstStyle/>
                    <a:p>
                      <a:r>
                        <a:rPr lang="en-US" sz="900"/>
                        <a:t>Thể tích bình khử khí</a:t>
                      </a:r>
                    </a:p>
                  </a:txBody>
                  <a:tcPr marL="27865" marR="27865" marT="13933" marB="13933" anchor="ctr"/>
                </a:tc>
                <a:tc>
                  <a:txBody>
                    <a:bodyPr/>
                    <a:lstStyle/>
                    <a:p>
                      <a:r>
                        <a:rPr lang="en-US" sz="900"/>
                        <a:t>Vₖₖ</a:t>
                      </a:r>
                    </a:p>
                  </a:txBody>
                  <a:tcPr marL="27865" marR="27865" marT="13933" marB="13933" anchor="ctr"/>
                </a:tc>
                <a:tc>
                  <a:txBody>
                    <a:bodyPr/>
                    <a:lstStyle/>
                    <a:p>
                      <a:r>
                        <a:rPr lang="en-US" sz="900"/>
                        <a:t>m³</a:t>
                      </a:r>
                    </a:p>
                  </a:txBody>
                  <a:tcPr marL="27865" marR="27865" marT="13933" marB="13933" anchor="ctr"/>
                </a:tc>
                <a:tc>
                  <a:txBody>
                    <a:bodyPr/>
                    <a:lstStyle/>
                    <a:p>
                      <a:r>
                        <a:rPr lang="en-US" sz="900"/>
                        <a:t>1.22546</a:t>
                      </a:r>
                    </a:p>
                  </a:txBody>
                  <a:tcPr marL="27865" marR="27865" marT="13933" marB="13933" anchor="ctr"/>
                </a:tc>
                <a:extLst>
                  <a:ext uri="{0D108BD9-81ED-4DB2-BD59-A6C34878D82A}">
                    <a16:rowId xmlns:a16="http://schemas.microsoft.com/office/drawing/2014/main" val="3288173303"/>
                  </a:ext>
                </a:extLst>
              </a:tr>
              <a:tr h="265151">
                <a:tc>
                  <a:txBody>
                    <a:bodyPr/>
                    <a:lstStyle/>
                    <a:p>
                      <a:r>
                        <a:rPr lang="en-US" sz="900"/>
                        <a:t>20</a:t>
                      </a:r>
                    </a:p>
                  </a:txBody>
                  <a:tcPr marL="27865" marR="27865" marT="13933" marB="13933" anchor="ctr"/>
                </a:tc>
                <a:tc>
                  <a:txBody>
                    <a:bodyPr/>
                    <a:lstStyle/>
                    <a:p>
                      <a:r>
                        <a:rPr lang="vi-VN" sz="900"/>
                        <a:t>Đường kính ngoài của bình khử khí</a:t>
                      </a:r>
                    </a:p>
                  </a:txBody>
                  <a:tcPr marL="27865" marR="27865" marT="13933" marB="13933" anchor="ctr"/>
                </a:tc>
                <a:tc>
                  <a:txBody>
                    <a:bodyPr/>
                    <a:lstStyle/>
                    <a:p>
                      <a:r>
                        <a:rPr lang="en-US" sz="900"/>
                        <a:t>OD</a:t>
                      </a:r>
                    </a:p>
                  </a:txBody>
                  <a:tcPr marL="27865" marR="27865" marT="13933" marB="13933" anchor="ctr"/>
                </a:tc>
                <a:tc>
                  <a:txBody>
                    <a:bodyPr/>
                    <a:lstStyle/>
                    <a:p>
                      <a:r>
                        <a:rPr lang="en-US" sz="900"/>
                        <a:t>m</a:t>
                      </a:r>
                    </a:p>
                  </a:txBody>
                  <a:tcPr marL="27865" marR="27865" marT="13933" marB="13933" anchor="ctr"/>
                </a:tc>
                <a:tc>
                  <a:txBody>
                    <a:bodyPr/>
                    <a:lstStyle/>
                    <a:p>
                      <a:r>
                        <a:rPr lang="en-US" sz="900"/>
                        <a:t>0.9</a:t>
                      </a:r>
                    </a:p>
                  </a:txBody>
                  <a:tcPr marL="27865" marR="27865" marT="13933" marB="13933" anchor="ctr"/>
                </a:tc>
                <a:extLst>
                  <a:ext uri="{0D108BD9-81ED-4DB2-BD59-A6C34878D82A}">
                    <a16:rowId xmlns:a16="http://schemas.microsoft.com/office/drawing/2014/main" val="150390112"/>
                  </a:ext>
                </a:extLst>
              </a:tr>
              <a:tr h="141961">
                <a:tc>
                  <a:txBody>
                    <a:bodyPr/>
                    <a:lstStyle/>
                    <a:p>
                      <a:r>
                        <a:rPr lang="en-US" sz="900"/>
                        <a:t>21</a:t>
                      </a:r>
                    </a:p>
                  </a:txBody>
                  <a:tcPr marL="27865" marR="27865" marT="13933" marB="13933" anchor="ctr"/>
                </a:tc>
                <a:tc>
                  <a:txBody>
                    <a:bodyPr/>
                    <a:lstStyle/>
                    <a:p>
                      <a:r>
                        <a:rPr lang="en-US" sz="900"/>
                        <a:t>Chiều dày thép</a:t>
                      </a:r>
                    </a:p>
                  </a:txBody>
                  <a:tcPr marL="27865" marR="27865" marT="13933" marB="13933" anchor="ctr"/>
                </a:tc>
                <a:tc>
                  <a:txBody>
                    <a:bodyPr/>
                    <a:lstStyle/>
                    <a:p>
                      <a:r>
                        <a:rPr lang="en-US" sz="900"/>
                        <a:t>SCH</a:t>
                      </a:r>
                    </a:p>
                  </a:txBody>
                  <a:tcPr marL="27865" marR="27865" marT="13933" marB="13933" anchor="ctr"/>
                </a:tc>
                <a:tc>
                  <a:txBody>
                    <a:bodyPr/>
                    <a:lstStyle/>
                    <a:p>
                      <a:r>
                        <a:rPr lang="en-US" sz="900"/>
                        <a:t>m</a:t>
                      </a:r>
                    </a:p>
                  </a:txBody>
                  <a:tcPr marL="27865" marR="27865" marT="13933" marB="13933" anchor="ctr"/>
                </a:tc>
                <a:tc>
                  <a:txBody>
                    <a:bodyPr/>
                    <a:lstStyle/>
                    <a:p>
                      <a:r>
                        <a:rPr lang="en-US" sz="900"/>
                        <a:t>0.0079</a:t>
                      </a:r>
                    </a:p>
                  </a:txBody>
                  <a:tcPr marL="27865" marR="27865" marT="13933" marB="13933" anchor="ctr"/>
                </a:tc>
                <a:extLst>
                  <a:ext uri="{0D108BD9-81ED-4DB2-BD59-A6C34878D82A}">
                    <a16:rowId xmlns:a16="http://schemas.microsoft.com/office/drawing/2014/main" val="903226853"/>
                  </a:ext>
                </a:extLst>
              </a:tr>
              <a:tr h="265151">
                <a:tc>
                  <a:txBody>
                    <a:bodyPr/>
                    <a:lstStyle/>
                    <a:p>
                      <a:r>
                        <a:rPr lang="en-US" sz="900"/>
                        <a:t>22</a:t>
                      </a:r>
                    </a:p>
                  </a:txBody>
                  <a:tcPr marL="27865" marR="27865" marT="13933" marB="13933" anchor="ctr"/>
                </a:tc>
                <a:tc>
                  <a:txBody>
                    <a:bodyPr/>
                    <a:lstStyle/>
                    <a:p>
                      <a:r>
                        <a:rPr lang="en-US" sz="900"/>
                        <a:t>Áp suất làm việc lớn nhất của ống thép</a:t>
                      </a:r>
                    </a:p>
                  </a:txBody>
                  <a:tcPr marL="27865" marR="27865" marT="13933" marB="13933" anchor="ctr"/>
                </a:tc>
                <a:tc>
                  <a:txBody>
                    <a:bodyPr/>
                    <a:lstStyle/>
                    <a:p>
                      <a:r>
                        <a:rPr lang="en-US" sz="900"/>
                        <a:t>pₘₐₓ</a:t>
                      </a:r>
                    </a:p>
                  </a:txBody>
                  <a:tcPr marL="27865" marR="27865" marT="13933" marB="13933" anchor="ctr"/>
                </a:tc>
                <a:tc>
                  <a:txBody>
                    <a:bodyPr/>
                    <a:lstStyle/>
                    <a:p>
                      <a:r>
                        <a:rPr lang="en-US" sz="900"/>
                        <a:t>bar</a:t>
                      </a:r>
                    </a:p>
                  </a:txBody>
                  <a:tcPr marL="27865" marR="27865" marT="13933" marB="13933" anchor="ctr"/>
                </a:tc>
                <a:tc>
                  <a:txBody>
                    <a:bodyPr/>
                    <a:lstStyle/>
                    <a:p>
                      <a:r>
                        <a:rPr lang="en-US" sz="900"/>
                        <a:t>3.69</a:t>
                      </a:r>
                    </a:p>
                  </a:txBody>
                  <a:tcPr marL="27865" marR="27865" marT="13933" marB="13933" anchor="ctr"/>
                </a:tc>
                <a:extLst>
                  <a:ext uri="{0D108BD9-81ED-4DB2-BD59-A6C34878D82A}">
                    <a16:rowId xmlns:a16="http://schemas.microsoft.com/office/drawing/2014/main" val="220143511"/>
                  </a:ext>
                </a:extLst>
              </a:tr>
              <a:tr h="230468">
                <a:tc>
                  <a:txBody>
                    <a:bodyPr/>
                    <a:lstStyle/>
                    <a:p>
                      <a:r>
                        <a:rPr lang="en-US" sz="900"/>
                        <a:t>23</a:t>
                      </a:r>
                    </a:p>
                  </a:txBody>
                  <a:tcPr marL="27865" marR="27865" marT="13933" marB="13933" anchor="ctr"/>
                </a:tc>
                <a:tc>
                  <a:txBody>
                    <a:bodyPr/>
                    <a:lstStyle/>
                    <a:p>
                      <a:r>
                        <a:rPr lang="vi-VN" sz="900"/>
                        <a:t>Đường kính trong của bình khử khí</a:t>
                      </a:r>
                    </a:p>
                  </a:txBody>
                  <a:tcPr marL="27865" marR="27865" marT="13933" marB="13933" anchor="ctr"/>
                </a:tc>
                <a:tc>
                  <a:txBody>
                    <a:bodyPr/>
                    <a:lstStyle/>
                    <a:p>
                      <a:r>
                        <a:rPr lang="en-US" sz="900"/>
                        <a:t>ID</a:t>
                      </a:r>
                    </a:p>
                  </a:txBody>
                  <a:tcPr marL="27865" marR="27865" marT="13933" marB="13933" anchor="ctr"/>
                </a:tc>
                <a:tc>
                  <a:txBody>
                    <a:bodyPr/>
                    <a:lstStyle/>
                    <a:p>
                      <a:r>
                        <a:rPr lang="en-US" sz="900"/>
                        <a:t>m</a:t>
                      </a:r>
                    </a:p>
                  </a:txBody>
                  <a:tcPr marL="27865" marR="27865" marT="13933" marB="13933" anchor="ctr"/>
                </a:tc>
                <a:tc>
                  <a:txBody>
                    <a:bodyPr/>
                    <a:lstStyle/>
                    <a:p>
                      <a:r>
                        <a:rPr lang="en-US" sz="900"/>
                        <a:t>0.88</a:t>
                      </a:r>
                    </a:p>
                  </a:txBody>
                  <a:tcPr marL="27865" marR="27865" marT="13933" marB="13933" anchor="ctr"/>
                </a:tc>
                <a:extLst>
                  <a:ext uri="{0D108BD9-81ED-4DB2-BD59-A6C34878D82A}">
                    <a16:rowId xmlns:a16="http://schemas.microsoft.com/office/drawing/2014/main" val="4036724960"/>
                  </a:ext>
                </a:extLst>
              </a:tr>
              <a:tr h="185738">
                <a:tc>
                  <a:txBody>
                    <a:bodyPr/>
                    <a:lstStyle/>
                    <a:p>
                      <a:r>
                        <a:rPr lang="en-US" sz="900"/>
                        <a:t>24</a:t>
                      </a:r>
                    </a:p>
                  </a:txBody>
                  <a:tcPr marL="27865" marR="27865" marT="13933" marB="13933" anchor="ctr"/>
                </a:tc>
                <a:tc>
                  <a:txBody>
                    <a:bodyPr/>
                    <a:lstStyle/>
                    <a:p>
                      <a:r>
                        <a:rPr lang="en-US" sz="900"/>
                        <a:t>Chiều dài của bình khử khí</a:t>
                      </a:r>
                    </a:p>
                  </a:txBody>
                  <a:tcPr marL="27865" marR="27865" marT="13933" marB="13933" anchor="ctr"/>
                </a:tc>
                <a:tc>
                  <a:txBody>
                    <a:bodyPr/>
                    <a:lstStyle/>
                    <a:p>
                      <a:r>
                        <a:rPr lang="en-US" sz="900" dirty="0"/>
                        <a:t>L</a:t>
                      </a:r>
                    </a:p>
                  </a:txBody>
                  <a:tcPr marL="27865" marR="27865" marT="13933" marB="13933" anchor="ctr"/>
                </a:tc>
                <a:tc>
                  <a:txBody>
                    <a:bodyPr/>
                    <a:lstStyle/>
                    <a:p>
                      <a:r>
                        <a:rPr lang="en-US" sz="900"/>
                        <a:t>m</a:t>
                      </a:r>
                    </a:p>
                  </a:txBody>
                  <a:tcPr marL="27865" marR="27865" marT="13933" marB="13933" anchor="ctr"/>
                </a:tc>
                <a:tc>
                  <a:txBody>
                    <a:bodyPr/>
                    <a:lstStyle/>
                    <a:p>
                      <a:r>
                        <a:rPr lang="en-US" sz="900" dirty="0"/>
                        <a:t>2.00</a:t>
                      </a:r>
                    </a:p>
                  </a:txBody>
                  <a:tcPr marL="27865" marR="27865" marT="13933" marB="13933" anchor="ctr"/>
                </a:tc>
                <a:extLst>
                  <a:ext uri="{0D108BD9-81ED-4DB2-BD59-A6C34878D82A}">
                    <a16:rowId xmlns:a16="http://schemas.microsoft.com/office/drawing/2014/main" val="2176974587"/>
                  </a:ext>
                </a:extLst>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75"/>
        <p:cNvGrpSpPr/>
        <p:nvPr/>
      </p:nvGrpSpPr>
      <p:grpSpPr>
        <a:xfrm>
          <a:off x="0" y="0"/>
          <a:ext cx="0" cy="0"/>
          <a:chOff x="0" y="0"/>
          <a:chExt cx="0" cy="0"/>
        </a:xfrm>
      </p:grpSpPr>
      <p:sp>
        <p:nvSpPr>
          <p:cNvPr id="376" name="Google Shape;376;p45"/>
          <p:cNvSpPr/>
          <p:nvPr/>
        </p:nvSpPr>
        <p:spPr>
          <a:xfrm>
            <a:off x="0" y="-62200"/>
            <a:ext cx="12192000" cy="68580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algn="ctr"/>
            <a:endParaRPr sz="2400" dirty="0">
              <a:highlight>
                <a:srgbClr val="000000"/>
              </a:highlight>
              <a:latin typeface="Arial" panose="020B0604020202020204" pitchFamily="34" charset="0"/>
              <a:ea typeface="Old Standard TT"/>
              <a:cs typeface="Arial" panose="020B0604020202020204" pitchFamily="34" charset="0"/>
              <a:sym typeface="Old Standard TT"/>
            </a:endParaRPr>
          </a:p>
        </p:txBody>
      </p:sp>
      <p:sp>
        <p:nvSpPr>
          <p:cNvPr id="377" name="Google Shape;377;p45"/>
          <p:cNvSpPr txBox="1"/>
          <p:nvPr/>
        </p:nvSpPr>
        <p:spPr>
          <a:xfrm>
            <a:off x="0" y="0"/>
            <a:ext cx="4073200" cy="501600"/>
          </a:xfrm>
          <a:prstGeom prst="rect">
            <a:avLst/>
          </a:prstGeom>
          <a:noFill/>
          <a:ln>
            <a:noFill/>
          </a:ln>
        </p:spPr>
        <p:txBody>
          <a:bodyPr spcFirstLastPara="1" wrap="square" lIns="121900" tIns="121900" rIns="121900" bIns="121900" anchor="ctr" anchorCtr="0">
            <a:noAutofit/>
          </a:bodyPr>
          <a:lstStyle/>
          <a:p>
            <a:pPr algn="r"/>
            <a:r>
              <a:rPr lang="en-US" sz="2133" b="1" dirty="0">
                <a:solidFill>
                  <a:srgbClr val="C00000"/>
                </a:solidFill>
                <a:latin typeface="Arial" panose="020B0604020202020204" pitchFamily="34" charset="0"/>
                <a:ea typeface="Old Standard TT"/>
                <a:cs typeface="Arial" panose="020B0604020202020204" pitchFamily="34" charset="0"/>
                <a:sym typeface="Old Standard TT"/>
              </a:rPr>
              <a:t>3. Kiểm soát chế độ ghi</a:t>
            </a:r>
            <a:endParaRPr sz="2133" i="1" dirty="0">
              <a:solidFill>
                <a:srgbClr val="C00000"/>
              </a:solidFill>
              <a:latin typeface="Arial" panose="020B0604020202020204" pitchFamily="34" charset="0"/>
              <a:ea typeface="Old Standard TT"/>
              <a:cs typeface="Arial" panose="020B0604020202020204" pitchFamily="34" charset="0"/>
              <a:sym typeface="Old Standard TT"/>
            </a:endParaRPr>
          </a:p>
        </p:txBody>
      </p:sp>
      <p:sp>
        <p:nvSpPr>
          <p:cNvPr id="378" name="Google Shape;378;p45"/>
          <p:cNvSpPr txBox="1">
            <a:spLocks noGrp="1"/>
          </p:cNvSpPr>
          <p:nvPr>
            <p:ph type="body" idx="1"/>
          </p:nvPr>
        </p:nvSpPr>
        <p:spPr>
          <a:xfrm>
            <a:off x="267200" y="903400"/>
            <a:ext cx="4431260" cy="5688545"/>
          </a:xfrm>
          <a:prstGeom prst="rect">
            <a:avLst/>
          </a:prstGeom>
        </p:spPr>
        <p:txBody>
          <a:bodyPr spcFirstLastPara="1" wrap="square" lIns="121900" tIns="121900" rIns="121900" bIns="121900" anchor="t" anchorCtr="0">
            <a:noAutofit/>
          </a:bodyPr>
          <a:lstStyle/>
          <a:p>
            <a:pPr marL="0" indent="0">
              <a:lnSpc>
                <a:spcPct val="130000"/>
              </a:lnSpc>
              <a:spcBef>
                <a:spcPts val="400"/>
              </a:spcBef>
              <a:buNone/>
            </a:pPr>
            <a:r>
              <a:rPr lang="en-US" sz="1733" dirty="0">
                <a:solidFill>
                  <a:srgbClr val="C00000"/>
                </a:solidFill>
              </a:rPr>
              <a:t>Hệ </a:t>
            </a:r>
            <a:r>
              <a:rPr lang="en-US" sz="1733" dirty="0" err="1">
                <a:solidFill>
                  <a:srgbClr val="C00000"/>
                </a:solidFill>
              </a:rPr>
              <a:t>thống</a:t>
            </a:r>
            <a:r>
              <a:rPr lang="en-US" sz="1733" dirty="0">
                <a:solidFill>
                  <a:srgbClr val="C00000"/>
                </a:solidFill>
              </a:rPr>
              <a:t> </a:t>
            </a:r>
            <a:r>
              <a:rPr lang="vi-VN" sz="1733" dirty="0">
                <a:solidFill>
                  <a:srgbClr val="C00000"/>
                </a:solidFill>
              </a:rPr>
              <a:t>cấp gió </a:t>
            </a:r>
            <a:r>
              <a:rPr lang="en-US" sz="1733" dirty="0" err="1">
                <a:solidFill>
                  <a:srgbClr val="C00000"/>
                </a:solidFill>
              </a:rPr>
              <a:t>không</a:t>
            </a:r>
            <a:r>
              <a:rPr lang="en-US" sz="1733" dirty="0">
                <a:solidFill>
                  <a:srgbClr val="C00000"/>
                </a:solidFill>
              </a:rPr>
              <a:t> hiệu quả gây ra một số vấn đề</a:t>
            </a:r>
            <a:r>
              <a:rPr lang="vi" sz="1733" dirty="0">
                <a:solidFill>
                  <a:srgbClr val="C00000"/>
                </a:solidFill>
              </a:rPr>
              <a:t>:</a:t>
            </a:r>
            <a:endParaRPr sz="1733" dirty="0">
              <a:solidFill>
                <a:srgbClr val="C00000"/>
              </a:solidFill>
            </a:endParaRPr>
          </a:p>
          <a:p>
            <a:pPr marL="460375" indent="-285750">
              <a:lnSpc>
                <a:spcPct val="130000"/>
              </a:lnSpc>
              <a:spcBef>
                <a:spcPts val="400"/>
              </a:spcBef>
              <a:buClr>
                <a:schemeClr val="lt1"/>
              </a:buClr>
              <a:buSzPts val="1300"/>
            </a:pPr>
            <a:r>
              <a:rPr lang="vi-VN" sz="1733" dirty="0">
                <a:solidFill>
                  <a:srgbClr val="C00000"/>
                </a:solidFill>
              </a:rPr>
              <a:t>Sinh khối cháy không hoàn toàn;
Đặc biệt là hạt nhiên liệu nhỏ chưa cháy bị thổi ra;
Không đạt tiêu chuẩn nồng độ CO trong khí thải;
Môi trường làm việc bị ô nhiễm</a:t>
            </a:r>
            <a:endParaRPr sz="1733" dirty="0">
              <a:solidFill>
                <a:srgbClr val="C00000"/>
              </a:solidFill>
            </a:endParaRPr>
          </a:p>
        </p:txBody>
      </p:sp>
      <p:graphicFrame>
        <p:nvGraphicFramePr>
          <p:cNvPr id="2" name="Table 1">
            <a:extLst>
              <a:ext uri="{FF2B5EF4-FFF2-40B4-BE49-F238E27FC236}">
                <a16:creationId xmlns:a16="http://schemas.microsoft.com/office/drawing/2014/main" id="{FE752963-BCDD-47FC-ADAE-737A8C42C18A}"/>
              </a:ext>
            </a:extLst>
          </p:cNvPr>
          <p:cNvGraphicFramePr>
            <a:graphicFrameLocks noGrp="1"/>
          </p:cNvGraphicFramePr>
          <p:nvPr>
            <p:extLst>
              <p:ext uri="{D42A27DB-BD31-4B8C-83A1-F6EECF244321}">
                <p14:modId xmlns:p14="http://schemas.microsoft.com/office/powerpoint/2010/main" val="3168031323"/>
              </p:ext>
            </p:extLst>
          </p:nvPr>
        </p:nvGraphicFramePr>
        <p:xfrm>
          <a:off x="5173912" y="564799"/>
          <a:ext cx="5842176" cy="5604002"/>
        </p:xfrm>
        <a:graphic>
          <a:graphicData uri="http://schemas.openxmlformats.org/drawingml/2006/table">
            <a:tbl>
              <a:tblPr>
                <a:tableStyleId>{5940675A-B579-460E-94D1-54222C63F5DA}</a:tableStyleId>
              </a:tblPr>
              <a:tblGrid>
                <a:gridCol w="562063">
                  <a:extLst>
                    <a:ext uri="{9D8B030D-6E8A-4147-A177-3AD203B41FA5}">
                      <a16:colId xmlns:a16="http://schemas.microsoft.com/office/drawing/2014/main" val="3679302759"/>
                    </a:ext>
                  </a:extLst>
                </a:gridCol>
                <a:gridCol w="2927365">
                  <a:extLst>
                    <a:ext uri="{9D8B030D-6E8A-4147-A177-3AD203B41FA5}">
                      <a16:colId xmlns:a16="http://schemas.microsoft.com/office/drawing/2014/main" val="1219947408"/>
                    </a:ext>
                  </a:extLst>
                </a:gridCol>
                <a:gridCol w="1300899">
                  <a:extLst>
                    <a:ext uri="{9D8B030D-6E8A-4147-A177-3AD203B41FA5}">
                      <a16:colId xmlns:a16="http://schemas.microsoft.com/office/drawing/2014/main" val="2147773921"/>
                    </a:ext>
                  </a:extLst>
                </a:gridCol>
                <a:gridCol w="1051849">
                  <a:extLst>
                    <a:ext uri="{9D8B030D-6E8A-4147-A177-3AD203B41FA5}">
                      <a16:colId xmlns:a16="http://schemas.microsoft.com/office/drawing/2014/main" val="2192669593"/>
                    </a:ext>
                  </a:extLst>
                </a:gridCol>
              </a:tblGrid>
              <a:tr h="200183">
                <a:tc>
                  <a:txBody>
                    <a:bodyPr/>
                    <a:lstStyle/>
                    <a:p>
                      <a:pPr algn="ctr"/>
                      <a:r>
                        <a:rPr lang="en-US" sz="1400" b="1" dirty="0">
                          <a:solidFill>
                            <a:schemeClr val="bg1"/>
                          </a:solidFill>
                        </a:rPr>
                        <a:t>STT</a:t>
                      </a:r>
                    </a:p>
                  </a:txBody>
                  <a:tcPr marL="48685" marR="48685" marT="24342" marB="24342" anchor="ctr">
                    <a:solidFill>
                      <a:schemeClr val="accent2"/>
                    </a:solidFill>
                  </a:tcPr>
                </a:tc>
                <a:tc>
                  <a:txBody>
                    <a:bodyPr/>
                    <a:lstStyle/>
                    <a:p>
                      <a:pPr algn="ctr"/>
                      <a:r>
                        <a:rPr lang="en-US" sz="1400" b="1" dirty="0">
                          <a:solidFill>
                            <a:schemeClr val="bg1"/>
                          </a:solidFill>
                        </a:rPr>
                        <a:t>Thông số</a:t>
                      </a:r>
                    </a:p>
                  </a:txBody>
                  <a:tcPr marL="48685" marR="48685" marT="24342" marB="24342" anchor="ctr">
                    <a:solidFill>
                      <a:schemeClr val="accent2"/>
                    </a:solidFill>
                  </a:tcPr>
                </a:tc>
                <a:tc>
                  <a:txBody>
                    <a:bodyPr/>
                    <a:lstStyle/>
                    <a:p>
                      <a:pPr algn="ctr"/>
                      <a:r>
                        <a:rPr lang="vi-VN" sz="1400" b="1" dirty="0">
                          <a:solidFill>
                            <a:schemeClr val="bg1"/>
                          </a:solidFill>
                        </a:rPr>
                        <a:t>Đơn vị</a:t>
                      </a:r>
                    </a:p>
                  </a:txBody>
                  <a:tcPr marL="48685" marR="48685" marT="24342" marB="24342" anchor="ctr">
                    <a:solidFill>
                      <a:schemeClr val="accent2"/>
                    </a:solidFill>
                  </a:tcPr>
                </a:tc>
                <a:tc>
                  <a:txBody>
                    <a:bodyPr/>
                    <a:lstStyle/>
                    <a:p>
                      <a:pPr algn="ctr"/>
                      <a:r>
                        <a:rPr lang="en-US" sz="1400" b="1" dirty="0">
                          <a:solidFill>
                            <a:schemeClr val="bg1"/>
                          </a:solidFill>
                        </a:rPr>
                        <a:t>Giá trị</a:t>
                      </a:r>
                    </a:p>
                  </a:txBody>
                  <a:tcPr marL="48685" marR="48685" marT="24342" marB="24342" anchor="ctr">
                    <a:solidFill>
                      <a:schemeClr val="accent2"/>
                    </a:solidFill>
                  </a:tcPr>
                </a:tc>
                <a:extLst>
                  <a:ext uri="{0D108BD9-81ED-4DB2-BD59-A6C34878D82A}">
                    <a16:rowId xmlns:a16="http://schemas.microsoft.com/office/drawing/2014/main" val="3686040272"/>
                  </a:ext>
                </a:extLst>
              </a:tr>
              <a:tr h="200183">
                <a:tc>
                  <a:txBody>
                    <a:bodyPr/>
                    <a:lstStyle/>
                    <a:p>
                      <a:r>
                        <a:rPr lang="en-US" sz="1400"/>
                        <a:t>1</a:t>
                      </a:r>
                    </a:p>
                  </a:txBody>
                  <a:tcPr marL="48685" marR="48685" marT="24342" marB="24342" anchor="ctr"/>
                </a:tc>
                <a:tc>
                  <a:txBody>
                    <a:bodyPr/>
                    <a:lstStyle/>
                    <a:p>
                      <a:r>
                        <a:rPr lang="en-US" sz="1400"/>
                        <a:t>Giá sinh khối (biomass)</a:t>
                      </a:r>
                    </a:p>
                  </a:txBody>
                  <a:tcPr marL="48685" marR="48685" marT="24342" marB="24342" anchor="ctr"/>
                </a:tc>
                <a:tc>
                  <a:txBody>
                    <a:bodyPr/>
                    <a:lstStyle/>
                    <a:p>
                      <a:r>
                        <a:rPr lang="en-US" sz="1400"/>
                        <a:t>VNĐ/tấn</a:t>
                      </a:r>
                    </a:p>
                  </a:txBody>
                  <a:tcPr marL="48685" marR="48685" marT="24342" marB="24342" anchor="ctr"/>
                </a:tc>
                <a:tc>
                  <a:txBody>
                    <a:bodyPr/>
                    <a:lstStyle/>
                    <a:p>
                      <a:r>
                        <a:rPr lang="en-US" sz="1400"/>
                        <a:t>1,450,000</a:t>
                      </a:r>
                    </a:p>
                  </a:txBody>
                  <a:tcPr marL="48685" marR="48685" marT="24342" marB="24342" anchor="ctr"/>
                </a:tc>
                <a:extLst>
                  <a:ext uri="{0D108BD9-81ED-4DB2-BD59-A6C34878D82A}">
                    <a16:rowId xmlns:a16="http://schemas.microsoft.com/office/drawing/2014/main" val="748434407"/>
                  </a:ext>
                </a:extLst>
              </a:tr>
              <a:tr h="200183">
                <a:tc>
                  <a:txBody>
                    <a:bodyPr/>
                    <a:lstStyle/>
                    <a:p>
                      <a:r>
                        <a:rPr lang="en-US" sz="1400"/>
                        <a:t>2</a:t>
                      </a:r>
                    </a:p>
                  </a:txBody>
                  <a:tcPr marL="48685" marR="48685" marT="24342" marB="24342" anchor="ctr"/>
                </a:tc>
                <a:tc>
                  <a:txBody>
                    <a:bodyPr/>
                    <a:lstStyle/>
                    <a:p>
                      <a:r>
                        <a:rPr lang="en-US" sz="1400"/>
                        <a:t>Thời gian vận hành</a:t>
                      </a:r>
                    </a:p>
                  </a:txBody>
                  <a:tcPr marL="48685" marR="48685" marT="24342" marB="24342" anchor="ctr"/>
                </a:tc>
                <a:tc>
                  <a:txBody>
                    <a:bodyPr/>
                    <a:lstStyle/>
                    <a:p>
                      <a:r>
                        <a:rPr lang="en-US" sz="1400"/>
                        <a:t>giờ/năm</a:t>
                      </a:r>
                    </a:p>
                  </a:txBody>
                  <a:tcPr marL="48685" marR="48685" marT="24342" marB="24342" anchor="ctr"/>
                </a:tc>
                <a:tc>
                  <a:txBody>
                    <a:bodyPr/>
                    <a:lstStyle/>
                    <a:p>
                      <a:r>
                        <a:rPr lang="en-US" sz="1400"/>
                        <a:t>7,200</a:t>
                      </a:r>
                    </a:p>
                  </a:txBody>
                  <a:tcPr marL="48685" marR="48685" marT="24342" marB="24342" anchor="ctr"/>
                </a:tc>
                <a:extLst>
                  <a:ext uri="{0D108BD9-81ED-4DB2-BD59-A6C34878D82A}">
                    <a16:rowId xmlns:a16="http://schemas.microsoft.com/office/drawing/2014/main" val="322446337"/>
                  </a:ext>
                </a:extLst>
              </a:tr>
              <a:tr h="351680">
                <a:tc>
                  <a:txBody>
                    <a:bodyPr/>
                    <a:lstStyle/>
                    <a:p>
                      <a:r>
                        <a:rPr lang="en-US" sz="1400"/>
                        <a:t>3</a:t>
                      </a:r>
                    </a:p>
                  </a:txBody>
                  <a:tcPr marL="48685" marR="48685" marT="24342" marB="24342" anchor="ctr"/>
                </a:tc>
                <a:tc>
                  <a:txBody>
                    <a:bodyPr/>
                    <a:lstStyle/>
                    <a:p>
                      <a:r>
                        <a:rPr lang="en-US" sz="1400"/>
                        <a:t>Nồng độ CO trong khí thải – hiện tại</a:t>
                      </a:r>
                    </a:p>
                  </a:txBody>
                  <a:tcPr marL="48685" marR="48685" marT="24342" marB="24342" anchor="ctr"/>
                </a:tc>
                <a:tc>
                  <a:txBody>
                    <a:bodyPr/>
                    <a:lstStyle/>
                    <a:p>
                      <a:r>
                        <a:rPr lang="en-US" sz="1400"/>
                        <a:t>ppm</a:t>
                      </a:r>
                    </a:p>
                  </a:txBody>
                  <a:tcPr marL="48685" marR="48685" marT="24342" marB="24342" anchor="ctr"/>
                </a:tc>
                <a:tc>
                  <a:txBody>
                    <a:bodyPr/>
                    <a:lstStyle/>
                    <a:p>
                      <a:r>
                        <a:rPr lang="en-US" sz="1400"/>
                        <a:t>7,228</a:t>
                      </a:r>
                    </a:p>
                  </a:txBody>
                  <a:tcPr marL="48685" marR="48685" marT="24342" marB="24342" anchor="ctr"/>
                </a:tc>
                <a:extLst>
                  <a:ext uri="{0D108BD9-81ED-4DB2-BD59-A6C34878D82A}">
                    <a16:rowId xmlns:a16="http://schemas.microsoft.com/office/drawing/2014/main" val="3425439956"/>
                  </a:ext>
                </a:extLst>
              </a:tr>
              <a:tr h="351680">
                <a:tc>
                  <a:txBody>
                    <a:bodyPr/>
                    <a:lstStyle/>
                    <a:p>
                      <a:r>
                        <a:rPr lang="en-US" sz="1400"/>
                        <a:t>4</a:t>
                      </a:r>
                    </a:p>
                  </a:txBody>
                  <a:tcPr marL="48685" marR="48685" marT="24342" marB="24342" anchor="ctr"/>
                </a:tc>
                <a:tc>
                  <a:txBody>
                    <a:bodyPr/>
                    <a:lstStyle/>
                    <a:p>
                      <a:r>
                        <a:rPr lang="en-US" sz="1400"/>
                        <a:t>Nồng độ CO trong khí thải sau khi điều chỉnh</a:t>
                      </a:r>
                    </a:p>
                  </a:txBody>
                  <a:tcPr marL="48685" marR="48685" marT="24342" marB="24342" anchor="ctr"/>
                </a:tc>
                <a:tc>
                  <a:txBody>
                    <a:bodyPr/>
                    <a:lstStyle/>
                    <a:p>
                      <a:r>
                        <a:rPr lang="en-US" sz="1400"/>
                        <a:t>ppm</a:t>
                      </a:r>
                    </a:p>
                  </a:txBody>
                  <a:tcPr marL="48685" marR="48685" marT="24342" marB="24342" anchor="ctr"/>
                </a:tc>
                <a:tc>
                  <a:txBody>
                    <a:bodyPr/>
                    <a:lstStyle/>
                    <a:p>
                      <a:r>
                        <a:rPr lang="en-US" sz="1400"/>
                        <a:t>250</a:t>
                      </a:r>
                    </a:p>
                  </a:txBody>
                  <a:tcPr marL="48685" marR="48685" marT="24342" marB="24342" anchor="ctr"/>
                </a:tc>
                <a:extLst>
                  <a:ext uri="{0D108BD9-81ED-4DB2-BD59-A6C34878D82A}">
                    <a16:rowId xmlns:a16="http://schemas.microsoft.com/office/drawing/2014/main" val="3938447534"/>
                  </a:ext>
                </a:extLst>
              </a:tr>
              <a:tr h="503178">
                <a:tc>
                  <a:txBody>
                    <a:bodyPr/>
                    <a:lstStyle/>
                    <a:p>
                      <a:r>
                        <a:rPr lang="en-US" sz="1400"/>
                        <a:t>5</a:t>
                      </a:r>
                    </a:p>
                  </a:txBody>
                  <a:tcPr marL="48685" marR="48685" marT="24342" marB="24342" anchor="ctr"/>
                </a:tc>
                <a:tc>
                  <a:txBody>
                    <a:bodyPr/>
                    <a:lstStyle/>
                    <a:p>
                      <a:r>
                        <a:rPr lang="vi-VN" sz="1400"/>
                        <a:t>Tổn thất nhiệt do carbon chưa cháy trong tro – hiện tại</a:t>
                      </a:r>
                    </a:p>
                  </a:txBody>
                  <a:tcPr marL="48685" marR="48685" marT="24342" marB="24342" anchor="ctr"/>
                </a:tc>
                <a:tc>
                  <a:txBody>
                    <a:bodyPr/>
                    <a:lstStyle/>
                    <a:p>
                      <a:r>
                        <a:rPr lang="en-US" sz="1400"/>
                        <a:t>%</a:t>
                      </a:r>
                    </a:p>
                  </a:txBody>
                  <a:tcPr marL="48685" marR="48685" marT="24342" marB="24342" anchor="ctr"/>
                </a:tc>
                <a:tc>
                  <a:txBody>
                    <a:bodyPr/>
                    <a:lstStyle/>
                    <a:p>
                      <a:r>
                        <a:rPr lang="en-US" sz="1400"/>
                        <a:t>1.00</a:t>
                      </a:r>
                    </a:p>
                  </a:txBody>
                  <a:tcPr marL="48685" marR="48685" marT="24342" marB="24342" anchor="ctr"/>
                </a:tc>
                <a:extLst>
                  <a:ext uri="{0D108BD9-81ED-4DB2-BD59-A6C34878D82A}">
                    <a16:rowId xmlns:a16="http://schemas.microsoft.com/office/drawing/2014/main" val="2137273232"/>
                  </a:ext>
                </a:extLst>
              </a:tr>
              <a:tr h="503178">
                <a:tc>
                  <a:txBody>
                    <a:bodyPr/>
                    <a:lstStyle/>
                    <a:p>
                      <a:r>
                        <a:rPr lang="en-US" sz="1400"/>
                        <a:t>6</a:t>
                      </a:r>
                    </a:p>
                  </a:txBody>
                  <a:tcPr marL="48685" marR="48685" marT="24342" marB="24342" anchor="ctr"/>
                </a:tc>
                <a:tc>
                  <a:txBody>
                    <a:bodyPr/>
                    <a:lstStyle/>
                    <a:p>
                      <a:r>
                        <a:rPr lang="vi-VN" sz="1400"/>
                        <a:t>Tổn thất nhiệt do carbon chưa cháy trong tro – sau điều chỉnh</a:t>
                      </a:r>
                    </a:p>
                  </a:txBody>
                  <a:tcPr marL="48685" marR="48685" marT="24342" marB="24342" anchor="ctr"/>
                </a:tc>
                <a:tc>
                  <a:txBody>
                    <a:bodyPr/>
                    <a:lstStyle/>
                    <a:p>
                      <a:r>
                        <a:rPr lang="en-US" sz="1400"/>
                        <a:t>%</a:t>
                      </a:r>
                    </a:p>
                  </a:txBody>
                  <a:tcPr marL="48685" marR="48685" marT="24342" marB="24342" anchor="ctr"/>
                </a:tc>
                <a:tc>
                  <a:txBody>
                    <a:bodyPr/>
                    <a:lstStyle/>
                    <a:p>
                      <a:r>
                        <a:rPr lang="en-US" sz="1400"/>
                        <a:t>0.10</a:t>
                      </a:r>
                    </a:p>
                  </a:txBody>
                  <a:tcPr marL="48685" marR="48685" marT="24342" marB="24342" anchor="ctr"/>
                </a:tc>
                <a:extLst>
                  <a:ext uri="{0D108BD9-81ED-4DB2-BD59-A6C34878D82A}">
                    <a16:rowId xmlns:a16="http://schemas.microsoft.com/office/drawing/2014/main" val="610915261"/>
                  </a:ext>
                </a:extLst>
              </a:tr>
              <a:tr h="351680">
                <a:tc>
                  <a:txBody>
                    <a:bodyPr/>
                    <a:lstStyle/>
                    <a:p>
                      <a:r>
                        <a:rPr lang="en-US" sz="1400"/>
                        <a:t>7</a:t>
                      </a:r>
                    </a:p>
                  </a:txBody>
                  <a:tcPr marL="48685" marR="48685" marT="24342" marB="24342" anchor="ctr"/>
                </a:tc>
                <a:tc>
                  <a:txBody>
                    <a:bodyPr/>
                    <a:lstStyle/>
                    <a:p>
                      <a:r>
                        <a:rPr lang="vi-VN" sz="1400"/>
                        <a:t>Lượng sinh khối tiết kiệm do giảm tổn thất</a:t>
                      </a:r>
                    </a:p>
                  </a:txBody>
                  <a:tcPr marL="48685" marR="48685" marT="24342" marB="24342" anchor="ctr"/>
                </a:tc>
                <a:tc>
                  <a:txBody>
                    <a:bodyPr/>
                    <a:lstStyle/>
                    <a:p>
                      <a:r>
                        <a:rPr lang="en-US" sz="1400"/>
                        <a:t>kg/kg sinh khối</a:t>
                      </a:r>
                    </a:p>
                  </a:txBody>
                  <a:tcPr marL="48685" marR="48685" marT="24342" marB="24342" anchor="ctr"/>
                </a:tc>
                <a:tc>
                  <a:txBody>
                    <a:bodyPr/>
                    <a:lstStyle/>
                    <a:p>
                      <a:r>
                        <a:rPr lang="en-US" sz="1400"/>
                        <a:t>0.90</a:t>
                      </a:r>
                    </a:p>
                  </a:txBody>
                  <a:tcPr marL="48685" marR="48685" marT="24342" marB="24342" anchor="ctr"/>
                </a:tc>
                <a:extLst>
                  <a:ext uri="{0D108BD9-81ED-4DB2-BD59-A6C34878D82A}">
                    <a16:rowId xmlns:a16="http://schemas.microsoft.com/office/drawing/2014/main" val="3396432467"/>
                  </a:ext>
                </a:extLst>
              </a:tr>
              <a:tr h="351680">
                <a:tc>
                  <a:txBody>
                    <a:bodyPr/>
                    <a:lstStyle/>
                    <a:p>
                      <a:r>
                        <a:rPr lang="en-US" sz="1400"/>
                        <a:t>8</a:t>
                      </a:r>
                    </a:p>
                  </a:txBody>
                  <a:tcPr marL="48685" marR="48685" marT="24342" marB="24342" anchor="ctr"/>
                </a:tc>
                <a:tc>
                  <a:txBody>
                    <a:bodyPr/>
                    <a:lstStyle/>
                    <a:p>
                      <a:r>
                        <a:rPr lang="vi-VN" sz="1400"/>
                        <a:t>Mức tiêu thụ sinh khối – trước</a:t>
                      </a:r>
                    </a:p>
                  </a:txBody>
                  <a:tcPr marL="48685" marR="48685" marT="24342" marB="24342" anchor="ctr"/>
                </a:tc>
                <a:tc>
                  <a:txBody>
                    <a:bodyPr/>
                    <a:lstStyle/>
                    <a:p>
                      <a:r>
                        <a:rPr lang="en-US" sz="1400"/>
                        <a:t>tấn/năm</a:t>
                      </a:r>
                    </a:p>
                  </a:txBody>
                  <a:tcPr marL="48685" marR="48685" marT="24342" marB="24342" anchor="ctr"/>
                </a:tc>
                <a:tc>
                  <a:txBody>
                    <a:bodyPr/>
                    <a:lstStyle/>
                    <a:p>
                      <a:r>
                        <a:rPr lang="en-US" sz="1400"/>
                        <a:t>4,800</a:t>
                      </a:r>
                    </a:p>
                  </a:txBody>
                  <a:tcPr marL="48685" marR="48685" marT="24342" marB="24342" anchor="ctr"/>
                </a:tc>
                <a:extLst>
                  <a:ext uri="{0D108BD9-81ED-4DB2-BD59-A6C34878D82A}">
                    <a16:rowId xmlns:a16="http://schemas.microsoft.com/office/drawing/2014/main" val="691387682"/>
                  </a:ext>
                </a:extLst>
              </a:tr>
              <a:tr h="351680">
                <a:tc>
                  <a:txBody>
                    <a:bodyPr/>
                    <a:lstStyle/>
                    <a:p>
                      <a:r>
                        <a:rPr lang="en-US" sz="1400"/>
                        <a:t>9</a:t>
                      </a:r>
                    </a:p>
                  </a:txBody>
                  <a:tcPr marL="48685" marR="48685" marT="24342" marB="24342" anchor="ctr"/>
                </a:tc>
                <a:tc>
                  <a:txBody>
                    <a:bodyPr/>
                    <a:lstStyle/>
                    <a:p>
                      <a:r>
                        <a:rPr lang="en-US" sz="1400"/>
                        <a:t>Mức tiêu thụ sinh khối – hiện tại</a:t>
                      </a:r>
                    </a:p>
                  </a:txBody>
                  <a:tcPr marL="48685" marR="48685" marT="24342" marB="24342" anchor="ctr"/>
                </a:tc>
                <a:tc>
                  <a:txBody>
                    <a:bodyPr/>
                    <a:lstStyle/>
                    <a:p>
                      <a:r>
                        <a:rPr lang="en-US" sz="1400"/>
                        <a:t>tấn/năm</a:t>
                      </a:r>
                    </a:p>
                  </a:txBody>
                  <a:tcPr marL="48685" marR="48685" marT="24342" marB="24342" anchor="ctr"/>
                </a:tc>
                <a:tc>
                  <a:txBody>
                    <a:bodyPr/>
                    <a:lstStyle/>
                    <a:p>
                      <a:r>
                        <a:rPr lang="en-US" sz="1400"/>
                        <a:t>4,742</a:t>
                      </a:r>
                    </a:p>
                  </a:txBody>
                  <a:tcPr marL="48685" marR="48685" marT="24342" marB="24342" anchor="ctr"/>
                </a:tc>
                <a:extLst>
                  <a:ext uri="{0D108BD9-81ED-4DB2-BD59-A6C34878D82A}">
                    <a16:rowId xmlns:a16="http://schemas.microsoft.com/office/drawing/2014/main" val="2902058402"/>
                  </a:ext>
                </a:extLst>
              </a:tr>
              <a:tr h="503178">
                <a:tc>
                  <a:txBody>
                    <a:bodyPr/>
                    <a:lstStyle/>
                    <a:p>
                      <a:r>
                        <a:rPr lang="en-US" sz="1400"/>
                        <a:t>10</a:t>
                      </a:r>
                    </a:p>
                  </a:txBody>
                  <a:tcPr marL="48685" marR="48685" marT="24342" marB="24342" anchor="ctr"/>
                </a:tc>
                <a:tc>
                  <a:txBody>
                    <a:bodyPr/>
                    <a:lstStyle/>
                    <a:p>
                      <a:r>
                        <a:rPr lang="vi-VN" sz="1400"/>
                        <a:t>Lượng sinh khối tiết kiệm ước tính hàng năm</a:t>
                      </a:r>
                    </a:p>
                  </a:txBody>
                  <a:tcPr marL="48685" marR="48685" marT="24342" marB="24342" anchor="ctr"/>
                </a:tc>
                <a:tc>
                  <a:txBody>
                    <a:bodyPr/>
                    <a:lstStyle/>
                    <a:p>
                      <a:r>
                        <a:rPr lang="en-US" sz="1400"/>
                        <a:t>tấn/năm</a:t>
                      </a:r>
                    </a:p>
                  </a:txBody>
                  <a:tcPr marL="48685" marR="48685" marT="24342" marB="24342" anchor="ctr"/>
                </a:tc>
                <a:tc>
                  <a:txBody>
                    <a:bodyPr/>
                    <a:lstStyle/>
                    <a:p>
                      <a:r>
                        <a:rPr lang="en-US" sz="1400"/>
                        <a:t>58</a:t>
                      </a:r>
                    </a:p>
                  </a:txBody>
                  <a:tcPr marL="48685" marR="48685" marT="24342" marB="24342" anchor="ctr"/>
                </a:tc>
                <a:extLst>
                  <a:ext uri="{0D108BD9-81ED-4DB2-BD59-A6C34878D82A}">
                    <a16:rowId xmlns:a16="http://schemas.microsoft.com/office/drawing/2014/main" val="3468760449"/>
                  </a:ext>
                </a:extLst>
              </a:tr>
              <a:tr h="351680">
                <a:tc>
                  <a:txBody>
                    <a:bodyPr/>
                    <a:lstStyle/>
                    <a:p>
                      <a:r>
                        <a:rPr lang="en-US" sz="1400"/>
                        <a:t>11</a:t>
                      </a:r>
                    </a:p>
                  </a:txBody>
                  <a:tcPr marL="48685" marR="48685" marT="24342" marB="24342" anchor="ctr"/>
                </a:tc>
                <a:tc>
                  <a:txBody>
                    <a:bodyPr/>
                    <a:lstStyle/>
                    <a:p>
                      <a:r>
                        <a:rPr lang="vi-VN" sz="1400"/>
                        <a:t>Chi phí tiết kiệm sinh khối ước tính hàng năm</a:t>
                      </a:r>
                    </a:p>
                  </a:txBody>
                  <a:tcPr marL="48685" marR="48685" marT="24342" marB="24342" anchor="ctr"/>
                </a:tc>
                <a:tc>
                  <a:txBody>
                    <a:bodyPr/>
                    <a:lstStyle/>
                    <a:p>
                      <a:r>
                        <a:rPr lang="en-US" sz="1400"/>
                        <a:t>VNĐ/năm</a:t>
                      </a:r>
                    </a:p>
                  </a:txBody>
                  <a:tcPr marL="48685" marR="48685" marT="24342" marB="24342" anchor="ctr"/>
                </a:tc>
                <a:tc>
                  <a:txBody>
                    <a:bodyPr/>
                    <a:lstStyle/>
                    <a:p>
                      <a:r>
                        <a:rPr lang="en-US" sz="1400"/>
                        <a:t>84,340,503</a:t>
                      </a:r>
                    </a:p>
                  </a:txBody>
                  <a:tcPr marL="48685" marR="48685" marT="24342" marB="24342" anchor="ctr"/>
                </a:tc>
                <a:extLst>
                  <a:ext uri="{0D108BD9-81ED-4DB2-BD59-A6C34878D82A}">
                    <a16:rowId xmlns:a16="http://schemas.microsoft.com/office/drawing/2014/main" val="1544604438"/>
                  </a:ext>
                </a:extLst>
              </a:tr>
              <a:tr h="200183">
                <a:tc>
                  <a:txBody>
                    <a:bodyPr/>
                    <a:lstStyle/>
                    <a:p>
                      <a:r>
                        <a:rPr lang="en-US" sz="1400"/>
                        <a:t>12</a:t>
                      </a:r>
                    </a:p>
                  </a:txBody>
                  <a:tcPr marL="48685" marR="48685" marT="24342" marB="24342" anchor="ctr"/>
                </a:tc>
                <a:tc>
                  <a:txBody>
                    <a:bodyPr/>
                    <a:lstStyle/>
                    <a:p>
                      <a:r>
                        <a:rPr lang="vi-VN" sz="1400"/>
                        <a:t>Chi phí đầu tư</a:t>
                      </a:r>
                    </a:p>
                  </a:txBody>
                  <a:tcPr marL="48685" marR="48685" marT="24342" marB="24342" anchor="ctr"/>
                </a:tc>
                <a:tc>
                  <a:txBody>
                    <a:bodyPr/>
                    <a:lstStyle/>
                    <a:p>
                      <a:r>
                        <a:rPr lang="en-US" sz="1400"/>
                        <a:t>VNĐ</a:t>
                      </a:r>
                    </a:p>
                  </a:txBody>
                  <a:tcPr marL="48685" marR="48685" marT="24342" marB="24342" anchor="ctr"/>
                </a:tc>
                <a:tc>
                  <a:txBody>
                    <a:bodyPr/>
                    <a:lstStyle/>
                    <a:p>
                      <a:r>
                        <a:rPr lang="en-US" sz="1400"/>
                        <a:t>100,000,000</a:t>
                      </a:r>
                    </a:p>
                  </a:txBody>
                  <a:tcPr marL="48685" marR="48685" marT="24342" marB="24342" anchor="ctr"/>
                </a:tc>
                <a:extLst>
                  <a:ext uri="{0D108BD9-81ED-4DB2-BD59-A6C34878D82A}">
                    <a16:rowId xmlns:a16="http://schemas.microsoft.com/office/drawing/2014/main" val="1513347067"/>
                  </a:ext>
                </a:extLst>
              </a:tr>
              <a:tr h="351680">
                <a:tc>
                  <a:txBody>
                    <a:bodyPr/>
                    <a:lstStyle/>
                    <a:p>
                      <a:r>
                        <a:rPr lang="en-US" sz="1400"/>
                        <a:t>13</a:t>
                      </a:r>
                    </a:p>
                  </a:txBody>
                  <a:tcPr marL="48685" marR="48685" marT="24342" marB="24342" anchor="ctr"/>
                </a:tc>
                <a:tc>
                  <a:txBody>
                    <a:bodyPr/>
                    <a:lstStyle/>
                    <a:p>
                      <a:r>
                        <a:rPr lang="vi-VN" sz="1400"/>
                        <a:t>Thời gian hoàn vốn đơn giản</a:t>
                      </a:r>
                    </a:p>
                  </a:txBody>
                  <a:tcPr marL="48685" marR="48685" marT="24342" marB="24342" anchor="ctr"/>
                </a:tc>
                <a:tc>
                  <a:txBody>
                    <a:bodyPr/>
                    <a:lstStyle/>
                    <a:p>
                      <a:r>
                        <a:rPr lang="en-US" sz="1400"/>
                        <a:t>năm</a:t>
                      </a:r>
                    </a:p>
                  </a:txBody>
                  <a:tcPr marL="48685" marR="48685" marT="24342" marB="24342" anchor="ctr"/>
                </a:tc>
                <a:tc>
                  <a:txBody>
                    <a:bodyPr/>
                    <a:lstStyle/>
                    <a:p>
                      <a:r>
                        <a:rPr lang="en-US" sz="1400" dirty="0"/>
                        <a:t>1.19</a:t>
                      </a:r>
                    </a:p>
                  </a:txBody>
                  <a:tcPr marL="48685" marR="48685" marT="24342" marB="24342" anchor="ctr"/>
                </a:tc>
                <a:extLst>
                  <a:ext uri="{0D108BD9-81ED-4DB2-BD59-A6C34878D82A}">
                    <a16:rowId xmlns:a16="http://schemas.microsoft.com/office/drawing/2014/main" val="3197466139"/>
                  </a:ext>
                </a:extLst>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5" name="Google Shape;385;p46"/>
          <p:cNvSpPr txBox="1"/>
          <p:nvPr/>
        </p:nvSpPr>
        <p:spPr>
          <a:xfrm>
            <a:off x="-964569" y="1231884"/>
            <a:ext cx="7632800" cy="365200"/>
          </a:xfrm>
          <a:prstGeom prst="rect">
            <a:avLst/>
          </a:prstGeom>
          <a:noFill/>
          <a:ln>
            <a:noFill/>
          </a:ln>
        </p:spPr>
        <p:txBody>
          <a:bodyPr spcFirstLastPara="1" wrap="square" lIns="121900" tIns="121900" rIns="121900" bIns="121900" anchor="ctr" anchorCtr="0">
            <a:noAutofit/>
          </a:bodyPr>
          <a:lstStyle/>
          <a:p>
            <a:pPr algn="r"/>
            <a:r>
              <a:rPr lang="en-US" sz="2133" b="1" dirty="0">
                <a:solidFill>
                  <a:schemeClr val="accent1">
                    <a:lumMod val="50000"/>
                  </a:schemeClr>
                </a:solidFill>
                <a:ea typeface="Old Standard TT"/>
                <a:cs typeface="Arial" panose="020B0604020202020204" pitchFamily="34" charset="0"/>
                <a:sym typeface="Old Standard TT"/>
              </a:rPr>
              <a:t>4. Các giải pháp khác không tính toán kinh tế</a:t>
            </a:r>
            <a:endParaRPr sz="2133" i="1" dirty="0">
              <a:solidFill>
                <a:schemeClr val="accent1">
                  <a:lumMod val="50000"/>
                </a:schemeClr>
              </a:solidFill>
              <a:ea typeface="Old Standard TT"/>
              <a:cs typeface="Arial" panose="020B0604020202020204" pitchFamily="34" charset="0"/>
              <a:sym typeface="Old Standard TT"/>
            </a:endParaRPr>
          </a:p>
        </p:txBody>
      </p:sp>
      <p:sp>
        <p:nvSpPr>
          <p:cNvPr id="386" name="Google Shape;386;p46"/>
          <p:cNvSpPr txBox="1">
            <a:spLocks noGrp="1"/>
          </p:cNvSpPr>
          <p:nvPr>
            <p:ph type="body" idx="1"/>
          </p:nvPr>
        </p:nvSpPr>
        <p:spPr>
          <a:xfrm>
            <a:off x="0" y="1664667"/>
            <a:ext cx="6615890" cy="449600"/>
          </a:xfrm>
          <a:prstGeom prst="rect">
            <a:avLst/>
          </a:prstGeom>
        </p:spPr>
        <p:txBody>
          <a:bodyPr spcFirstLastPara="1" wrap="square" lIns="121900" tIns="121900" rIns="121900" bIns="121900" anchor="t" anchorCtr="0">
            <a:noAutofit/>
          </a:bodyPr>
          <a:lstStyle/>
          <a:p>
            <a:pPr indent="-457189" algn="ctr">
              <a:lnSpc>
                <a:spcPct val="130000"/>
              </a:lnSpc>
              <a:spcBef>
                <a:spcPts val="400"/>
              </a:spcBef>
              <a:buSzPts val="1800"/>
              <a:buAutoNum type="arabicParenBoth"/>
            </a:pPr>
            <a:r>
              <a:rPr lang="vi-VN" sz="2400" b="1" dirty="0"/>
              <a:t>Lắp đặt Bình tích hơi</a:t>
            </a:r>
            <a:endParaRPr sz="2400" b="1" dirty="0"/>
          </a:p>
        </p:txBody>
      </p:sp>
      <p:sp>
        <p:nvSpPr>
          <p:cNvPr id="387" name="Google Shape;387;p46"/>
          <p:cNvSpPr txBox="1">
            <a:spLocks noGrp="1"/>
          </p:cNvSpPr>
          <p:nvPr>
            <p:ph type="body" idx="1"/>
          </p:nvPr>
        </p:nvSpPr>
        <p:spPr>
          <a:xfrm>
            <a:off x="104545" y="2512438"/>
            <a:ext cx="1635600" cy="1654000"/>
          </a:xfrm>
          <a:prstGeom prst="rect">
            <a:avLst/>
          </a:prstGeom>
          <a:ln w="9525" cap="flat" cmpd="sng">
            <a:solidFill>
              <a:schemeClr val="dk2"/>
            </a:solidFill>
            <a:prstDash val="solid"/>
            <a:round/>
            <a:headEnd type="none" w="sm" len="sm"/>
            <a:tailEnd type="none" w="sm" len="sm"/>
          </a:ln>
        </p:spPr>
        <p:txBody>
          <a:bodyPr spcFirstLastPara="1" wrap="square" lIns="121900" tIns="121900" rIns="121900" bIns="121900" anchor="t" anchorCtr="0">
            <a:noAutofit/>
          </a:bodyPr>
          <a:lstStyle/>
          <a:p>
            <a:pPr marL="0" indent="0" algn="ctr">
              <a:lnSpc>
                <a:spcPct val="130000"/>
              </a:lnSpc>
              <a:spcBef>
                <a:spcPts val="400"/>
              </a:spcBef>
              <a:spcAft>
                <a:spcPts val="400"/>
              </a:spcAft>
              <a:buSzPts val="1100"/>
              <a:buNone/>
            </a:pPr>
            <a:r>
              <a:rPr lang="vi-VN" dirty="0"/>
              <a:t>Thay đổi tải hơi</a:t>
            </a:r>
            <a:endParaRPr sz="1467" dirty="0"/>
          </a:p>
        </p:txBody>
      </p:sp>
      <p:sp>
        <p:nvSpPr>
          <p:cNvPr id="388" name="Google Shape;388;p46"/>
          <p:cNvSpPr txBox="1"/>
          <p:nvPr/>
        </p:nvSpPr>
        <p:spPr>
          <a:xfrm>
            <a:off x="2290945" y="2512438"/>
            <a:ext cx="1526000" cy="1789167"/>
          </a:xfrm>
          <a:prstGeom prst="rect">
            <a:avLst/>
          </a:prstGeom>
          <a:noFill/>
          <a:ln w="9525" cap="flat" cmpd="sng">
            <a:solidFill>
              <a:schemeClr val="dk2"/>
            </a:solidFill>
            <a:prstDash val="solid"/>
            <a:round/>
            <a:headEnd type="none" w="sm" len="sm"/>
            <a:tailEnd type="none" w="sm" len="sm"/>
          </a:ln>
        </p:spPr>
        <p:txBody>
          <a:bodyPr spcFirstLastPara="1" wrap="square" lIns="121900" tIns="121900" rIns="121900" bIns="121900" anchor="t" anchorCtr="0">
            <a:spAutoFit/>
          </a:bodyPr>
          <a:lstStyle/>
          <a:p>
            <a:pPr algn="ctr">
              <a:lnSpc>
                <a:spcPct val="130000"/>
              </a:lnSpc>
              <a:spcBef>
                <a:spcPts val="400"/>
              </a:spcBef>
              <a:spcAft>
                <a:spcPts val="400"/>
              </a:spcAft>
            </a:pPr>
            <a:r>
              <a:rPr lang="vi-VN" dirty="0">
                <a:solidFill>
                  <a:schemeClr val="dk1"/>
                </a:solidFill>
                <a:latin typeface="Arial" panose="020B0604020202020204" pitchFamily="34" charset="0"/>
                <a:ea typeface="Old Standard TT"/>
                <a:cs typeface="Arial" panose="020B0604020202020204" pitchFamily="34" charset="0"/>
                <a:sym typeface="Old Standard TT"/>
              </a:rPr>
              <a:t>Thường xuyên hoạt động ở chế độ tải thấp</a:t>
            </a:r>
            <a:endParaRPr sz="1200" dirty="0"/>
          </a:p>
        </p:txBody>
      </p:sp>
      <p:sp>
        <p:nvSpPr>
          <p:cNvPr id="389" name="Google Shape;389;p46"/>
          <p:cNvSpPr txBox="1"/>
          <p:nvPr/>
        </p:nvSpPr>
        <p:spPr>
          <a:xfrm>
            <a:off x="4452845" y="2512438"/>
            <a:ext cx="2528000" cy="1629124"/>
          </a:xfrm>
          <a:prstGeom prst="rect">
            <a:avLst/>
          </a:prstGeom>
          <a:noFill/>
          <a:ln w="9525" cap="flat" cmpd="sng">
            <a:solidFill>
              <a:schemeClr val="dk2"/>
            </a:solidFill>
            <a:prstDash val="solid"/>
            <a:round/>
            <a:headEnd type="none" w="sm" len="sm"/>
            <a:tailEnd type="none" w="sm" len="sm"/>
          </a:ln>
        </p:spPr>
        <p:txBody>
          <a:bodyPr spcFirstLastPara="1" wrap="square" lIns="121900" tIns="121900" rIns="121900" bIns="121900" anchor="t" anchorCtr="0">
            <a:spAutoFit/>
          </a:bodyPr>
          <a:lstStyle/>
          <a:p>
            <a:pPr algn="ctr">
              <a:lnSpc>
                <a:spcPct val="130000"/>
              </a:lnSpc>
              <a:spcBef>
                <a:spcPts val="400"/>
              </a:spcBef>
              <a:spcAft>
                <a:spcPts val="400"/>
              </a:spcAft>
            </a:pPr>
            <a:r>
              <a:rPr lang="vi-VN" sz="1600" dirty="0">
                <a:solidFill>
                  <a:schemeClr val="dk1"/>
                </a:solidFill>
                <a:latin typeface="Arial" panose="020B0604020202020204" pitchFamily="34" charset="0"/>
                <a:ea typeface="Old Standard TT"/>
                <a:cs typeface="Arial" panose="020B0604020202020204" pitchFamily="34" charset="0"/>
                <a:sym typeface="Old Standard TT"/>
              </a:rPr>
              <a:t>Nhu cầu hơi nước đột ngột tăng nguồn cung cấp nước ở nhiệt độ môi trường</a:t>
            </a:r>
            <a:endParaRPr sz="1100" dirty="0"/>
          </a:p>
        </p:txBody>
      </p:sp>
      <p:cxnSp>
        <p:nvCxnSpPr>
          <p:cNvPr id="390" name="Google Shape;390;p46"/>
          <p:cNvCxnSpPr>
            <a:stCxn id="388" idx="2"/>
            <a:endCxn id="391" idx="0"/>
          </p:cNvCxnSpPr>
          <p:nvPr/>
        </p:nvCxnSpPr>
        <p:spPr>
          <a:xfrm rot="5400000">
            <a:off x="1836396" y="4127688"/>
            <a:ext cx="1043633" cy="1391467"/>
          </a:xfrm>
          <a:prstGeom prst="bentConnector3">
            <a:avLst>
              <a:gd name="adj1" fmla="val 50000"/>
            </a:avLst>
          </a:prstGeom>
          <a:noFill/>
          <a:ln w="9525" cap="flat" cmpd="sng">
            <a:solidFill>
              <a:schemeClr val="dk2"/>
            </a:solidFill>
            <a:prstDash val="solid"/>
            <a:round/>
            <a:headEnd type="none" w="med" len="med"/>
            <a:tailEnd type="triangle" w="med" len="med"/>
          </a:ln>
        </p:spPr>
      </p:cxnSp>
      <p:sp>
        <p:nvSpPr>
          <p:cNvPr id="391" name="Google Shape;391;p46"/>
          <p:cNvSpPr txBox="1"/>
          <p:nvPr/>
        </p:nvSpPr>
        <p:spPr>
          <a:xfrm>
            <a:off x="398478" y="5345238"/>
            <a:ext cx="2528000" cy="1015200"/>
          </a:xfrm>
          <a:prstGeom prst="rect">
            <a:avLst/>
          </a:prstGeom>
          <a:noFill/>
          <a:ln w="9525" cap="flat" cmpd="sng">
            <a:solidFill>
              <a:schemeClr val="dk2"/>
            </a:solidFill>
            <a:prstDash val="solid"/>
            <a:round/>
            <a:headEnd type="none" w="sm" len="sm"/>
            <a:tailEnd type="none" w="sm" len="sm"/>
          </a:ln>
        </p:spPr>
        <p:txBody>
          <a:bodyPr spcFirstLastPara="1" wrap="square" lIns="121900" tIns="121900" rIns="121900" bIns="121900" anchor="t" anchorCtr="0">
            <a:noAutofit/>
          </a:bodyPr>
          <a:lstStyle/>
          <a:p>
            <a:pPr algn="ctr">
              <a:lnSpc>
                <a:spcPct val="130000"/>
              </a:lnSpc>
              <a:spcBef>
                <a:spcPts val="400"/>
              </a:spcBef>
              <a:spcAft>
                <a:spcPts val="400"/>
              </a:spcAft>
              <a:buClr>
                <a:schemeClr val="dk1"/>
              </a:buClr>
              <a:buSzPts val="1100"/>
            </a:pPr>
            <a:r>
              <a:rPr lang="en-US" dirty="0">
                <a:solidFill>
                  <a:schemeClr val="dk1"/>
                </a:solidFill>
                <a:latin typeface="Arial" panose="020B0604020202020204" pitchFamily="34" charset="0"/>
                <a:ea typeface="Old Standard TT"/>
                <a:cs typeface="Arial" panose="020B0604020202020204" pitchFamily="34" charset="0"/>
                <a:sym typeface="Old Standard TT"/>
              </a:rPr>
              <a:t>Chế </a:t>
            </a:r>
            <a:r>
              <a:rPr lang="en-US" dirty="0" err="1">
                <a:solidFill>
                  <a:schemeClr val="dk1"/>
                </a:solidFill>
                <a:latin typeface="Arial" panose="020B0604020202020204" pitchFamily="34" charset="0"/>
                <a:ea typeface="Old Standard TT"/>
                <a:cs typeface="Arial" panose="020B0604020202020204" pitchFamily="34" charset="0"/>
                <a:sym typeface="Old Standard TT"/>
              </a:rPr>
              <a:t>độ</a:t>
            </a:r>
            <a:r>
              <a:rPr lang="en-US" dirty="0">
                <a:solidFill>
                  <a:schemeClr val="dk1"/>
                </a:solidFill>
                <a:latin typeface="Arial" panose="020B0604020202020204" pitchFamily="34" charset="0"/>
                <a:ea typeface="Old Standard TT"/>
                <a:cs typeface="Arial" panose="020B0604020202020204" pitchFamily="34" charset="0"/>
                <a:sym typeface="Old Standard TT"/>
              </a:rPr>
              <a:t> </a:t>
            </a:r>
            <a:r>
              <a:rPr lang="vi-VN" dirty="0">
                <a:solidFill>
                  <a:schemeClr val="dk1"/>
                </a:solidFill>
                <a:latin typeface="Arial" panose="020B0604020202020204" pitchFamily="34" charset="0"/>
                <a:ea typeface="Old Standard TT"/>
                <a:cs typeface="Arial" panose="020B0604020202020204" pitchFamily="34" charset="0"/>
                <a:sym typeface="Old Standard TT"/>
              </a:rPr>
              <a:t>cấp gió</a:t>
            </a:r>
            <a:r>
              <a:rPr lang="en-US" dirty="0">
                <a:solidFill>
                  <a:schemeClr val="dk1"/>
                </a:solidFill>
                <a:latin typeface="Arial" panose="020B0604020202020204" pitchFamily="34" charset="0"/>
                <a:ea typeface="Old Standard TT"/>
                <a:cs typeface="Arial" panose="020B0604020202020204" pitchFamily="34" charset="0"/>
                <a:sym typeface="Old Standard TT"/>
              </a:rPr>
              <a:t> không hiệu quả</a:t>
            </a:r>
            <a:endParaRPr sz="1200" dirty="0">
              <a:latin typeface="Arial" panose="020B0604020202020204" pitchFamily="34" charset="0"/>
              <a:ea typeface="Old Standard TT"/>
              <a:cs typeface="Arial" panose="020B0604020202020204" pitchFamily="34" charset="0"/>
              <a:sym typeface="Old Standard TT"/>
            </a:endParaRPr>
          </a:p>
        </p:txBody>
      </p:sp>
      <p:sp>
        <p:nvSpPr>
          <p:cNvPr id="392" name="Google Shape;392;p46"/>
          <p:cNvSpPr txBox="1"/>
          <p:nvPr/>
        </p:nvSpPr>
        <p:spPr>
          <a:xfrm>
            <a:off x="4127145" y="5345238"/>
            <a:ext cx="2350800" cy="1015200"/>
          </a:xfrm>
          <a:prstGeom prst="rect">
            <a:avLst/>
          </a:prstGeom>
          <a:noFill/>
          <a:ln w="9525" cap="flat" cmpd="sng">
            <a:solidFill>
              <a:schemeClr val="dk2"/>
            </a:solidFill>
            <a:prstDash val="solid"/>
            <a:round/>
            <a:headEnd type="none" w="sm" len="sm"/>
            <a:tailEnd type="none" w="sm" len="sm"/>
          </a:ln>
        </p:spPr>
        <p:txBody>
          <a:bodyPr spcFirstLastPara="1" wrap="square" lIns="121900" tIns="121900" rIns="121900" bIns="121900" anchor="t" anchorCtr="0">
            <a:noAutofit/>
          </a:bodyPr>
          <a:lstStyle/>
          <a:p>
            <a:pPr algn="ctr">
              <a:lnSpc>
                <a:spcPct val="130000"/>
              </a:lnSpc>
              <a:spcBef>
                <a:spcPts val="400"/>
              </a:spcBef>
              <a:spcAft>
                <a:spcPts val="400"/>
              </a:spcAft>
            </a:pPr>
            <a:r>
              <a:rPr lang="en-US" dirty="0">
                <a:solidFill>
                  <a:schemeClr val="dk1"/>
                </a:solidFill>
                <a:latin typeface="Arial" panose="020B0604020202020204" pitchFamily="34" charset="0"/>
                <a:ea typeface="Old Standard TT"/>
                <a:cs typeface="Arial" panose="020B0604020202020204" pitchFamily="34" charset="0"/>
                <a:sym typeface="Old Standard TT"/>
              </a:rPr>
              <a:t>Khả năng đáp ứng tải chậm</a:t>
            </a:r>
            <a:endParaRPr sz="1200" dirty="0">
              <a:latin typeface="Arial" panose="020B0604020202020204" pitchFamily="34" charset="0"/>
              <a:ea typeface="Old Standard TT"/>
              <a:cs typeface="Arial" panose="020B0604020202020204" pitchFamily="34" charset="0"/>
              <a:sym typeface="Old Standard TT"/>
            </a:endParaRPr>
          </a:p>
        </p:txBody>
      </p:sp>
      <p:cxnSp>
        <p:nvCxnSpPr>
          <p:cNvPr id="393" name="Google Shape;393;p46"/>
          <p:cNvCxnSpPr>
            <a:stCxn id="389" idx="2"/>
            <a:endCxn id="392" idx="0"/>
          </p:cNvCxnSpPr>
          <p:nvPr/>
        </p:nvCxnSpPr>
        <p:spPr>
          <a:xfrm rot="5400000">
            <a:off x="4907857" y="4536250"/>
            <a:ext cx="1203676" cy="414300"/>
          </a:xfrm>
          <a:prstGeom prst="bentConnector3">
            <a:avLst>
              <a:gd name="adj1" fmla="val 50000"/>
            </a:avLst>
          </a:prstGeom>
          <a:noFill/>
          <a:ln w="9525" cap="flat" cmpd="sng">
            <a:solidFill>
              <a:schemeClr val="dk2"/>
            </a:solidFill>
            <a:prstDash val="solid"/>
            <a:round/>
            <a:headEnd type="none" w="med" len="med"/>
            <a:tailEnd type="triangle" w="med" len="med"/>
          </a:ln>
        </p:spPr>
      </p:cxnSp>
      <p:cxnSp>
        <p:nvCxnSpPr>
          <p:cNvPr id="394" name="Google Shape;394;p46"/>
          <p:cNvCxnSpPr>
            <a:stCxn id="387" idx="2"/>
            <a:endCxn id="391" idx="0"/>
          </p:cNvCxnSpPr>
          <p:nvPr/>
        </p:nvCxnSpPr>
        <p:spPr>
          <a:xfrm rot="-5400000" flipH="1">
            <a:off x="702945" y="4385838"/>
            <a:ext cx="1178800" cy="740000"/>
          </a:xfrm>
          <a:prstGeom prst="bentConnector3">
            <a:avLst>
              <a:gd name="adj1" fmla="val 50000"/>
            </a:avLst>
          </a:prstGeom>
          <a:noFill/>
          <a:ln w="9525" cap="flat" cmpd="sng">
            <a:solidFill>
              <a:schemeClr val="dk2"/>
            </a:solidFill>
            <a:prstDash val="solid"/>
            <a:round/>
            <a:headEnd type="none" w="med" len="med"/>
            <a:tailEnd type="triangle" w="med" len="med"/>
          </a:ln>
        </p:spPr>
      </p:cxnSp>
      <p:cxnSp>
        <p:nvCxnSpPr>
          <p:cNvPr id="395" name="Google Shape;395;p46"/>
          <p:cNvCxnSpPr>
            <a:stCxn id="387" idx="2"/>
            <a:endCxn id="392" idx="0"/>
          </p:cNvCxnSpPr>
          <p:nvPr/>
        </p:nvCxnSpPr>
        <p:spPr>
          <a:xfrm rot="-5400000" flipH="1">
            <a:off x="2523145" y="2565638"/>
            <a:ext cx="1178800" cy="4380400"/>
          </a:xfrm>
          <a:prstGeom prst="bentConnector3">
            <a:avLst>
              <a:gd name="adj1" fmla="val 50000"/>
            </a:avLst>
          </a:prstGeom>
          <a:noFill/>
          <a:ln w="9525" cap="flat" cmpd="sng">
            <a:solidFill>
              <a:schemeClr val="dk2"/>
            </a:solidFill>
            <a:prstDash val="solid"/>
            <a:round/>
            <a:headEnd type="none" w="med" len="med"/>
            <a:tailEnd type="triangle" w="med" len="med"/>
          </a:ln>
        </p:spPr>
      </p:cxnSp>
      <p:cxnSp>
        <p:nvCxnSpPr>
          <p:cNvPr id="396" name="Google Shape;396;p46"/>
          <p:cNvCxnSpPr>
            <a:stCxn id="389" idx="2"/>
            <a:endCxn id="391" idx="0"/>
          </p:cNvCxnSpPr>
          <p:nvPr/>
        </p:nvCxnSpPr>
        <p:spPr>
          <a:xfrm rot="5400000">
            <a:off x="3087824" y="2716217"/>
            <a:ext cx="1203676" cy="4054367"/>
          </a:xfrm>
          <a:prstGeom prst="bentConnector3">
            <a:avLst>
              <a:gd name="adj1" fmla="val 50000"/>
            </a:avLst>
          </a:prstGeom>
          <a:noFill/>
          <a:ln w="9525" cap="flat" cmpd="sng">
            <a:solidFill>
              <a:schemeClr val="dk2"/>
            </a:solidFill>
            <a:prstDash val="solid"/>
            <a:round/>
            <a:headEnd type="none" w="med" len="med"/>
            <a:tailEnd type="triangle" w="med" len="med"/>
          </a:ln>
        </p:spPr>
      </p:cxnSp>
      <p:cxnSp>
        <p:nvCxnSpPr>
          <p:cNvPr id="397" name="Google Shape;397;p46"/>
          <p:cNvCxnSpPr>
            <a:stCxn id="388" idx="2"/>
            <a:endCxn id="392" idx="0"/>
          </p:cNvCxnSpPr>
          <p:nvPr/>
        </p:nvCxnSpPr>
        <p:spPr>
          <a:xfrm rot="16200000" flipH="1">
            <a:off x="3656429" y="3699121"/>
            <a:ext cx="1043633" cy="2248600"/>
          </a:xfrm>
          <a:prstGeom prst="bentConnector3">
            <a:avLst>
              <a:gd name="adj1" fmla="val 50000"/>
            </a:avLst>
          </a:prstGeom>
          <a:noFill/>
          <a:ln w="9525" cap="flat" cmpd="sng">
            <a:solidFill>
              <a:schemeClr val="dk2"/>
            </a:solidFill>
            <a:prstDash val="solid"/>
            <a:round/>
            <a:headEnd type="none" w="med" len="med"/>
            <a:tailEnd type="triangle" w="med" len="med"/>
          </a:ln>
        </p:spPr>
      </p:cxnSp>
      <p:graphicFrame>
        <p:nvGraphicFramePr>
          <p:cNvPr id="2" name="Table 1">
            <a:extLst>
              <a:ext uri="{FF2B5EF4-FFF2-40B4-BE49-F238E27FC236}">
                <a16:creationId xmlns:a16="http://schemas.microsoft.com/office/drawing/2014/main" id="{AA0A45C4-5C6B-432D-826B-FDA95086459A}"/>
              </a:ext>
            </a:extLst>
          </p:cNvPr>
          <p:cNvGraphicFramePr>
            <a:graphicFrameLocks noGrp="1"/>
          </p:cNvGraphicFramePr>
          <p:nvPr>
            <p:extLst>
              <p:ext uri="{D42A27DB-BD31-4B8C-83A1-F6EECF244321}">
                <p14:modId xmlns:p14="http://schemas.microsoft.com/office/powerpoint/2010/main" val="3394390844"/>
              </p:ext>
            </p:extLst>
          </p:nvPr>
        </p:nvGraphicFramePr>
        <p:xfrm>
          <a:off x="7272612" y="1186775"/>
          <a:ext cx="4653843" cy="5600063"/>
        </p:xfrm>
        <a:graphic>
          <a:graphicData uri="http://schemas.openxmlformats.org/drawingml/2006/table">
            <a:tbl>
              <a:tblPr>
                <a:tableStyleId>{5940675A-B579-460E-94D1-54222C63F5DA}</a:tableStyleId>
              </a:tblPr>
              <a:tblGrid>
                <a:gridCol w="439838">
                  <a:extLst>
                    <a:ext uri="{9D8B030D-6E8A-4147-A177-3AD203B41FA5}">
                      <a16:colId xmlns:a16="http://schemas.microsoft.com/office/drawing/2014/main" val="2015511187"/>
                    </a:ext>
                  </a:extLst>
                </a:gridCol>
                <a:gridCol w="2653319">
                  <a:extLst>
                    <a:ext uri="{9D8B030D-6E8A-4147-A177-3AD203B41FA5}">
                      <a16:colId xmlns:a16="http://schemas.microsoft.com/office/drawing/2014/main" val="2045823301"/>
                    </a:ext>
                  </a:extLst>
                </a:gridCol>
                <a:gridCol w="848412">
                  <a:extLst>
                    <a:ext uri="{9D8B030D-6E8A-4147-A177-3AD203B41FA5}">
                      <a16:colId xmlns:a16="http://schemas.microsoft.com/office/drawing/2014/main" val="3236391405"/>
                    </a:ext>
                  </a:extLst>
                </a:gridCol>
                <a:gridCol w="712274">
                  <a:extLst>
                    <a:ext uri="{9D8B030D-6E8A-4147-A177-3AD203B41FA5}">
                      <a16:colId xmlns:a16="http://schemas.microsoft.com/office/drawing/2014/main" val="3939290984"/>
                    </a:ext>
                  </a:extLst>
                </a:gridCol>
              </a:tblGrid>
              <a:tr h="158996">
                <a:tc>
                  <a:txBody>
                    <a:bodyPr/>
                    <a:lstStyle/>
                    <a:p>
                      <a:pPr algn="ctr"/>
                      <a:r>
                        <a:rPr lang="en-US" sz="1000" b="1" dirty="0">
                          <a:solidFill>
                            <a:schemeClr val="bg1"/>
                          </a:solidFill>
                        </a:rPr>
                        <a:t>STT</a:t>
                      </a:r>
                    </a:p>
                  </a:txBody>
                  <a:tcPr marL="30870" marR="30870" marT="15435" marB="15435" anchor="ctr">
                    <a:solidFill>
                      <a:schemeClr val="accent2"/>
                    </a:solidFill>
                  </a:tcPr>
                </a:tc>
                <a:tc>
                  <a:txBody>
                    <a:bodyPr/>
                    <a:lstStyle/>
                    <a:p>
                      <a:pPr algn="ctr"/>
                      <a:r>
                        <a:rPr lang="en-US" sz="1000" b="1" dirty="0">
                          <a:solidFill>
                            <a:schemeClr val="bg1"/>
                          </a:solidFill>
                        </a:rPr>
                        <a:t>Thông số</a:t>
                      </a:r>
                    </a:p>
                  </a:txBody>
                  <a:tcPr marL="30870" marR="30870" marT="15435" marB="15435" anchor="ctr">
                    <a:solidFill>
                      <a:schemeClr val="accent2"/>
                    </a:solidFill>
                  </a:tcPr>
                </a:tc>
                <a:tc>
                  <a:txBody>
                    <a:bodyPr/>
                    <a:lstStyle/>
                    <a:p>
                      <a:pPr algn="ctr"/>
                      <a:r>
                        <a:rPr lang="vi-VN" sz="1000" b="1" dirty="0">
                          <a:solidFill>
                            <a:schemeClr val="bg1"/>
                          </a:solidFill>
                        </a:rPr>
                        <a:t>Đơn vị</a:t>
                      </a:r>
                    </a:p>
                  </a:txBody>
                  <a:tcPr marL="30870" marR="30870" marT="15435" marB="15435" anchor="ctr">
                    <a:solidFill>
                      <a:schemeClr val="accent2"/>
                    </a:solidFill>
                  </a:tcPr>
                </a:tc>
                <a:tc>
                  <a:txBody>
                    <a:bodyPr/>
                    <a:lstStyle/>
                    <a:p>
                      <a:pPr algn="ctr"/>
                      <a:r>
                        <a:rPr lang="en-US" sz="1000" b="1" dirty="0">
                          <a:solidFill>
                            <a:schemeClr val="bg1"/>
                          </a:solidFill>
                        </a:rPr>
                        <a:t>Giá trị</a:t>
                      </a:r>
                    </a:p>
                  </a:txBody>
                  <a:tcPr marL="30870" marR="30870" marT="15435" marB="15435" anchor="ctr">
                    <a:solidFill>
                      <a:schemeClr val="accent2"/>
                    </a:solidFill>
                  </a:tcPr>
                </a:tc>
                <a:extLst>
                  <a:ext uri="{0D108BD9-81ED-4DB2-BD59-A6C34878D82A}">
                    <a16:rowId xmlns:a16="http://schemas.microsoft.com/office/drawing/2014/main" val="2439439927"/>
                  </a:ext>
                </a:extLst>
              </a:tr>
              <a:tr h="193458">
                <a:tc>
                  <a:txBody>
                    <a:bodyPr/>
                    <a:lstStyle/>
                    <a:p>
                      <a:r>
                        <a:rPr lang="en-US" sz="1000"/>
                        <a:t>1</a:t>
                      </a:r>
                    </a:p>
                  </a:txBody>
                  <a:tcPr marL="30870" marR="30870" marT="15435" marB="15435" anchor="ctr"/>
                </a:tc>
                <a:tc>
                  <a:txBody>
                    <a:bodyPr/>
                    <a:lstStyle/>
                    <a:p>
                      <a:r>
                        <a:rPr lang="vi-VN" sz="1000"/>
                        <a:t>Công suất vận hành của lò hơi</a:t>
                      </a:r>
                    </a:p>
                  </a:txBody>
                  <a:tcPr marL="30870" marR="30870" marT="15435" marB="15435" anchor="ctr"/>
                </a:tc>
                <a:tc>
                  <a:txBody>
                    <a:bodyPr/>
                    <a:lstStyle/>
                    <a:p>
                      <a:r>
                        <a:rPr lang="en-US" sz="1000"/>
                        <a:t>kg/h</a:t>
                      </a:r>
                    </a:p>
                  </a:txBody>
                  <a:tcPr marL="30870" marR="30870" marT="15435" marB="15435" anchor="ctr"/>
                </a:tc>
                <a:tc>
                  <a:txBody>
                    <a:bodyPr/>
                    <a:lstStyle/>
                    <a:p>
                      <a:r>
                        <a:rPr lang="en-US" sz="1000"/>
                        <a:t>2,350</a:t>
                      </a:r>
                    </a:p>
                  </a:txBody>
                  <a:tcPr marL="30870" marR="30870" marT="15435" marB="15435" anchor="ctr"/>
                </a:tc>
                <a:extLst>
                  <a:ext uri="{0D108BD9-81ED-4DB2-BD59-A6C34878D82A}">
                    <a16:rowId xmlns:a16="http://schemas.microsoft.com/office/drawing/2014/main" val="3352931414"/>
                  </a:ext>
                </a:extLst>
              </a:tr>
              <a:tr h="158996">
                <a:tc>
                  <a:txBody>
                    <a:bodyPr/>
                    <a:lstStyle/>
                    <a:p>
                      <a:r>
                        <a:rPr lang="en-US" sz="1000"/>
                        <a:t>2</a:t>
                      </a:r>
                    </a:p>
                  </a:txBody>
                  <a:tcPr marL="30870" marR="30870" marT="15435" marB="15435" anchor="ctr"/>
                </a:tc>
                <a:tc>
                  <a:txBody>
                    <a:bodyPr/>
                    <a:lstStyle/>
                    <a:p>
                      <a:r>
                        <a:rPr lang="en-US" sz="1000"/>
                        <a:t>Áp suất thiết kế</a:t>
                      </a:r>
                    </a:p>
                  </a:txBody>
                  <a:tcPr marL="30870" marR="30870" marT="15435" marB="15435" anchor="ctr"/>
                </a:tc>
                <a:tc>
                  <a:txBody>
                    <a:bodyPr/>
                    <a:lstStyle/>
                    <a:p>
                      <a:r>
                        <a:rPr lang="en-US" sz="1000"/>
                        <a:t>bar</a:t>
                      </a:r>
                    </a:p>
                  </a:txBody>
                  <a:tcPr marL="30870" marR="30870" marT="15435" marB="15435" anchor="ctr"/>
                </a:tc>
                <a:tc>
                  <a:txBody>
                    <a:bodyPr/>
                    <a:lstStyle/>
                    <a:p>
                      <a:r>
                        <a:rPr lang="en-US" sz="1000"/>
                        <a:t>14</a:t>
                      </a:r>
                    </a:p>
                  </a:txBody>
                  <a:tcPr marL="30870" marR="30870" marT="15435" marB="15435" anchor="ctr"/>
                </a:tc>
                <a:extLst>
                  <a:ext uri="{0D108BD9-81ED-4DB2-BD59-A6C34878D82A}">
                    <a16:rowId xmlns:a16="http://schemas.microsoft.com/office/drawing/2014/main" val="619634842"/>
                  </a:ext>
                </a:extLst>
              </a:tr>
              <a:tr h="193458">
                <a:tc>
                  <a:txBody>
                    <a:bodyPr/>
                    <a:lstStyle/>
                    <a:p>
                      <a:r>
                        <a:rPr lang="en-US" sz="1000"/>
                        <a:t>3</a:t>
                      </a:r>
                    </a:p>
                  </a:txBody>
                  <a:tcPr marL="30870" marR="30870" marT="15435" marB="15435" anchor="ctr"/>
                </a:tc>
                <a:tc>
                  <a:txBody>
                    <a:bodyPr/>
                    <a:lstStyle/>
                    <a:p>
                      <a:r>
                        <a:rPr lang="vi-VN" sz="1000"/>
                        <a:t>Nhu cầu hơi tức thời lớn nhất</a:t>
                      </a:r>
                    </a:p>
                  </a:txBody>
                  <a:tcPr marL="30870" marR="30870" marT="15435" marB="15435" anchor="ctr"/>
                </a:tc>
                <a:tc>
                  <a:txBody>
                    <a:bodyPr/>
                    <a:lstStyle/>
                    <a:p>
                      <a:r>
                        <a:rPr lang="en-US" sz="1000"/>
                        <a:t>kg/h</a:t>
                      </a:r>
                    </a:p>
                  </a:txBody>
                  <a:tcPr marL="30870" marR="30870" marT="15435" marB="15435" anchor="ctr"/>
                </a:tc>
                <a:tc>
                  <a:txBody>
                    <a:bodyPr/>
                    <a:lstStyle/>
                    <a:p>
                      <a:r>
                        <a:rPr lang="en-US" sz="1000"/>
                        <a:t>3,000</a:t>
                      </a:r>
                    </a:p>
                  </a:txBody>
                  <a:tcPr marL="30870" marR="30870" marT="15435" marB="15435" anchor="ctr"/>
                </a:tc>
                <a:extLst>
                  <a:ext uri="{0D108BD9-81ED-4DB2-BD59-A6C34878D82A}">
                    <a16:rowId xmlns:a16="http://schemas.microsoft.com/office/drawing/2014/main" val="773177954"/>
                  </a:ext>
                </a:extLst>
              </a:tr>
              <a:tr h="158996">
                <a:tc>
                  <a:txBody>
                    <a:bodyPr/>
                    <a:lstStyle/>
                    <a:p>
                      <a:r>
                        <a:rPr lang="en-US" sz="1000"/>
                        <a:t>4</a:t>
                      </a:r>
                    </a:p>
                  </a:txBody>
                  <a:tcPr marL="30870" marR="30870" marT="15435" marB="15435" anchor="ctr"/>
                </a:tc>
                <a:tc>
                  <a:txBody>
                    <a:bodyPr/>
                    <a:lstStyle/>
                    <a:p>
                      <a:r>
                        <a:rPr lang="en-US" sz="1000"/>
                        <a:t>Thời gian</a:t>
                      </a:r>
                    </a:p>
                  </a:txBody>
                  <a:tcPr marL="30870" marR="30870" marT="15435" marB="15435" anchor="ctr"/>
                </a:tc>
                <a:tc>
                  <a:txBody>
                    <a:bodyPr/>
                    <a:lstStyle/>
                    <a:p>
                      <a:r>
                        <a:rPr lang="en-US" sz="1000"/>
                        <a:t>phút</a:t>
                      </a:r>
                    </a:p>
                  </a:txBody>
                  <a:tcPr marL="30870" marR="30870" marT="15435" marB="15435" anchor="ctr"/>
                </a:tc>
                <a:tc>
                  <a:txBody>
                    <a:bodyPr/>
                    <a:lstStyle/>
                    <a:p>
                      <a:r>
                        <a:rPr lang="en-US" sz="1000"/>
                        <a:t>90</a:t>
                      </a:r>
                    </a:p>
                  </a:txBody>
                  <a:tcPr marL="30870" marR="30870" marT="15435" marB="15435" anchor="ctr"/>
                </a:tc>
                <a:extLst>
                  <a:ext uri="{0D108BD9-81ED-4DB2-BD59-A6C34878D82A}">
                    <a16:rowId xmlns:a16="http://schemas.microsoft.com/office/drawing/2014/main" val="1095377953"/>
                  </a:ext>
                </a:extLst>
              </a:tr>
              <a:tr h="158996">
                <a:tc>
                  <a:txBody>
                    <a:bodyPr/>
                    <a:lstStyle/>
                    <a:p>
                      <a:r>
                        <a:rPr lang="en-US" sz="1000"/>
                        <a:t>5</a:t>
                      </a:r>
                    </a:p>
                  </a:txBody>
                  <a:tcPr marL="30870" marR="30870" marT="15435" marB="15435" anchor="ctr"/>
                </a:tc>
                <a:tc>
                  <a:txBody>
                    <a:bodyPr/>
                    <a:lstStyle/>
                    <a:p>
                      <a:r>
                        <a:rPr lang="en-US" sz="1000"/>
                        <a:t>Áp suất làm việc</a:t>
                      </a:r>
                    </a:p>
                  </a:txBody>
                  <a:tcPr marL="30870" marR="30870" marT="15435" marB="15435" anchor="ctr"/>
                </a:tc>
                <a:tc>
                  <a:txBody>
                    <a:bodyPr/>
                    <a:lstStyle/>
                    <a:p>
                      <a:r>
                        <a:rPr lang="en-US" sz="1000"/>
                        <a:t>bar</a:t>
                      </a:r>
                    </a:p>
                  </a:txBody>
                  <a:tcPr marL="30870" marR="30870" marT="15435" marB="15435" anchor="ctr"/>
                </a:tc>
                <a:tc>
                  <a:txBody>
                    <a:bodyPr/>
                    <a:lstStyle/>
                    <a:p>
                      <a:r>
                        <a:rPr lang="en-US" sz="1000"/>
                        <a:t>12.5</a:t>
                      </a:r>
                    </a:p>
                  </a:txBody>
                  <a:tcPr marL="30870" marR="30870" marT="15435" marB="15435" anchor="ctr"/>
                </a:tc>
                <a:extLst>
                  <a:ext uri="{0D108BD9-81ED-4DB2-BD59-A6C34878D82A}">
                    <a16:rowId xmlns:a16="http://schemas.microsoft.com/office/drawing/2014/main" val="3432083099"/>
                  </a:ext>
                </a:extLst>
              </a:tr>
              <a:tr h="193458">
                <a:tc>
                  <a:txBody>
                    <a:bodyPr/>
                    <a:lstStyle/>
                    <a:p>
                      <a:r>
                        <a:rPr lang="en-US" sz="1000"/>
                        <a:t>6</a:t>
                      </a:r>
                    </a:p>
                  </a:txBody>
                  <a:tcPr marL="30870" marR="30870" marT="15435" marB="15435" anchor="ctr"/>
                </a:tc>
                <a:tc>
                  <a:txBody>
                    <a:bodyPr/>
                    <a:lstStyle/>
                    <a:p>
                      <a:r>
                        <a:rPr lang="vi-VN" sz="1000"/>
                        <a:t>Dung tích bể tích hơi (steam accumulator)</a:t>
                      </a:r>
                    </a:p>
                  </a:txBody>
                  <a:tcPr marL="30870" marR="30870" marT="15435" marB="15435" anchor="ctr"/>
                </a:tc>
                <a:tc>
                  <a:txBody>
                    <a:bodyPr/>
                    <a:lstStyle/>
                    <a:p>
                      <a:r>
                        <a:rPr lang="en-US" sz="1000"/>
                        <a:t>kg/h</a:t>
                      </a:r>
                    </a:p>
                  </a:txBody>
                  <a:tcPr marL="30870" marR="30870" marT="15435" marB="15435" anchor="ctr"/>
                </a:tc>
                <a:tc>
                  <a:txBody>
                    <a:bodyPr/>
                    <a:lstStyle/>
                    <a:p>
                      <a:r>
                        <a:rPr lang="en-US" sz="1000"/>
                        <a:t>650</a:t>
                      </a:r>
                    </a:p>
                  </a:txBody>
                  <a:tcPr marL="30870" marR="30870" marT="15435" marB="15435" anchor="ctr"/>
                </a:tc>
                <a:extLst>
                  <a:ext uri="{0D108BD9-81ED-4DB2-BD59-A6C34878D82A}">
                    <a16:rowId xmlns:a16="http://schemas.microsoft.com/office/drawing/2014/main" val="96040942"/>
                  </a:ext>
                </a:extLst>
              </a:tr>
              <a:tr h="193458">
                <a:tc>
                  <a:txBody>
                    <a:bodyPr/>
                    <a:lstStyle/>
                    <a:p>
                      <a:r>
                        <a:rPr lang="en-US" sz="1000"/>
                        <a:t>7</a:t>
                      </a:r>
                    </a:p>
                  </a:txBody>
                  <a:tcPr marL="30870" marR="30870" marT="15435" marB="15435" anchor="ctr"/>
                </a:tc>
                <a:tc>
                  <a:txBody>
                    <a:bodyPr/>
                    <a:lstStyle/>
                    <a:p>
                      <a:r>
                        <a:rPr lang="vi-VN" sz="1000" dirty="0"/>
                        <a:t>Entanpi nước bão hòa tại áp suất thiết kế</a:t>
                      </a:r>
                    </a:p>
                  </a:txBody>
                  <a:tcPr marL="30870" marR="30870" marT="15435" marB="15435" anchor="ctr"/>
                </a:tc>
                <a:tc>
                  <a:txBody>
                    <a:bodyPr/>
                    <a:lstStyle/>
                    <a:p>
                      <a:r>
                        <a:rPr lang="en-US" sz="1000"/>
                        <a:t>kJ/kg</a:t>
                      </a:r>
                    </a:p>
                  </a:txBody>
                  <a:tcPr marL="30870" marR="30870" marT="15435" marB="15435" anchor="ctr"/>
                </a:tc>
                <a:tc>
                  <a:txBody>
                    <a:bodyPr/>
                    <a:lstStyle/>
                    <a:p>
                      <a:r>
                        <a:rPr lang="en-US" sz="1000"/>
                        <a:t>830</a:t>
                      </a:r>
                    </a:p>
                  </a:txBody>
                  <a:tcPr marL="30870" marR="30870" marT="15435" marB="15435" anchor="ctr"/>
                </a:tc>
                <a:extLst>
                  <a:ext uri="{0D108BD9-81ED-4DB2-BD59-A6C34878D82A}">
                    <a16:rowId xmlns:a16="http://schemas.microsoft.com/office/drawing/2014/main" val="1225229324"/>
                  </a:ext>
                </a:extLst>
              </a:tr>
              <a:tr h="193458">
                <a:tc>
                  <a:txBody>
                    <a:bodyPr/>
                    <a:lstStyle/>
                    <a:p>
                      <a:r>
                        <a:rPr lang="en-US" sz="1000"/>
                        <a:t>8</a:t>
                      </a:r>
                    </a:p>
                  </a:txBody>
                  <a:tcPr marL="30870" marR="30870" marT="15435" marB="15435" anchor="ctr"/>
                </a:tc>
                <a:tc>
                  <a:txBody>
                    <a:bodyPr/>
                    <a:lstStyle/>
                    <a:p>
                      <a:r>
                        <a:rPr lang="vi-VN" sz="1000"/>
                        <a:t>Entanpi nước bão hòa tại áp suất làm việc</a:t>
                      </a:r>
                    </a:p>
                  </a:txBody>
                  <a:tcPr marL="30870" marR="30870" marT="15435" marB="15435" anchor="ctr"/>
                </a:tc>
                <a:tc>
                  <a:txBody>
                    <a:bodyPr/>
                    <a:lstStyle/>
                    <a:p>
                      <a:r>
                        <a:rPr lang="en-US" sz="1000"/>
                        <a:t>kJ/kg</a:t>
                      </a:r>
                    </a:p>
                  </a:txBody>
                  <a:tcPr marL="30870" marR="30870" marT="15435" marB="15435" anchor="ctr"/>
                </a:tc>
                <a:tc>
                  <a:txBody>
                    <a:bodyPr/>
                    <a:lstStyle/>
                    <a:p>
                      <a:r>
                        <a:rPr lang="en-US" sz="1000"/>
                        <a:t>806.4</a:t>
                      </a:r>
                    </a:p>
                  </a:txBody>
                  <a:tcPr marL="30870" marR="30870" marT="15435" marB="15435" anchor="ctr"/>
                </a:tc>
                <a:extLst>
                  <a:ext uri="{0D108BD9-81ED-4DB2-BD59-A6C34878D82A}">
                    <a16:rowId xmlns:a16="http://schemas.microsoft.com/office/drawing/2014/main" val="1666587918"/>
                  </a:ext>
                </a:extLst>
              </a:tr>
              <a:tr h="193458">
                <a:tc>
                  <a:txBody>
                    <a:bodyPr/>
                    <a:lstStyle/>
                    <a:p>
                      <a:r>
                        <a:rPr lang="en-US" sz="1000"/>
                        <a:t>9</a:t>
                      </a:r>
                    </a:p>
                  </a:txBody>
                  <a:tcPr marL="30870" marR="30870" marT="15435" marB="15435" anchor="ctr"/>
                </a:tc>
                <a:tc>
                  <a:txBody>
                    <a:bodyPr/>
                    <a:lstStyle/>
                    <a:p>
                      <a:r>
                        <a:rPr lang="vi-VN" sz="1000"/>
                        <a:t>Nhiệt hóa hơi tại áp suất làm việc</a:t>
                      </a:r>
                    </a:p>
                  </a:txBody>
                  <a:tcPr marL="30870" marR="30870" marT="15435" marB="15435" anchor="ctr"/>
                </a:tc>
                <a:tc>
                  <a:txBody>
                    <a:bodyPr/>
                    <a:lstStyle/>
                    <a:p>
                      <a:r>
                        <a:rPr lang="en-US" sz="1000"/>
                        <a:t>kJ/kg</a:t>
                      </a:r>
                    </a:p>
                  </a:txBody>
                  <a:tcPr marL="30870" marR="30870" marT="15435" marB="15435" anchor="ctr"/>
                </a:tc>
                <a:tc>
                  <a:txBody>
                    <a:bodyPr/>
                    <a:lstStyle/>
                    <a:p>
                      <a:r>
                        <a:rPr lang="en-US" sz="1000"/>
                        <a:t>1980</a:t>
                      </a:r>
                    </a:p>
                  </a:txBody>
                  <a:tcPr marL="30870" marR="30870" marT="15435" marB="15435" anchor="ctr"/>
                </a:tc>
                <a:extLst>
                  <a:ext uri="{0D108BD9-81ED-4DB2-BD59-A6C34878D82A}">
                    <a16:rowId xmlns:a16="http://schemas.microsoft.com/office/drawing/2014/main" val="2124898641"/>
                  </a:ext>
                </a:extLst>
              </a:tr>
              <a:tr h="291211">
                <a:tc>
                  <a:txBody>
                    <a:bodyPr/>
                    <a:lstStyle/>
                    <a:p>
                      <a:r>
                        <a:rPr lang="en-US" sz="1000"/>
                        <a:t>10</a:t>
                      </a:r>
                    </a:p>
                  </a:txBody>
                  <a:tcPr marL="30870" marR="30870" marT="15435" marB="15435" anchor="ctr"/>
                </a:tc>
                <a:tc>
                  <a:txBody>
                    <a:bodyPr/>
                    <a:lstStyle/>
                    <a:p>
                      <a:r>
                        <a:rPr lang="vi-VN" sz="1000"/>
                        <a:t>Tỷ lệ hơi bốc hơi</a:t>
                      </a:r>
                    </a:p>
                  </a:txBody>
                  <a:tcPr marL="30870" marR="30870" marT="15435" marB="15435" anchor="ctr"/>
                </a:tc>
                <a:tc>
                  <a:txBody>
                    <a:bodyPr/>
                    <a:lstStyle/>
                    <a:p>
                      <a:r>
                        <a:rPr lang="vi-VN" sz="1000"/>
                        <a:t>kg/kg nước</a:t>
                      </a:r>
                    </a:p>
                  </a:txBody>
                  <a:tcPr marL="30870" marR="30870" marT="15435" marB="15435" anchor="ctr"/>
                </a:tc>
                <a:tc>
                  <a:txBody>
                    <a:bodyPr/>
                    <a:lstStyle/>
                    <a:p>
                      <a:r>
                        <a:rPr lang="en-US" sz="1000"/>
                        <a:t>0.0119</a:t>
                      </a:r>
                    </a:p>
                  </a:txBody>
                  <a:tcPr marL="30870" marR="30870" marT="15435" marB="15435" anchor="ctr"/>
                </a:tc>
                <a:extLst>
                  <a:ext uri="{0D108BD9-81ED-4DB2-BD59-A6C34878D82A}">
                    <a16:rowId xmlns:a16="http://schemas.microsoft.com/office/drawing/2014/main" val="209461177"/>
                  </a:ext>
                </a:extLst>
              </a:tr>
              <a:tr h="291211">
                <a:tc>
                  <a:txBody>
                    <a:bodyPr/>
                    <a:lstStyle/>
                    <a:p>
                      <a:r>
                        <a:rPr lang="en-US" sz="1000"/>
                        <a:t>11</a:t>
                      </a:r>
                    </a:p>
                  </a:txBody>
                  <a:tcPr marL="30870" marR="30870" marT="15435" marB="15435" anchor="ctr"/>
                </a:tc>
                <a:tc>
                  <a:txBody>
                    <a:bodyPr/>
                    <a:lstStyle/>
                    <a:p>
                      <a:r>
                        <a:rPr lang="vi-VN" sz="1000"/>
                        <a:t>Lượng nước cần ở nhiệt độ bão hòa</a:t>
                      </a:r>
                    </a:p>
                  </a:txBody>
                  <a:tcPr marL="30870" marR="30870" marT="15435" marB="15435" anchor="ctr"/>
                </a:tc>
                <a:tc>
                  <a:txBody>
                    <a:bodyPr/>
                    <a:lstStyle/>
                    <a:p>
                      <a:r>
                        <a:rPr lang="en-US" sz="1000"/>
                        <a:t>kg</a:t>
                      </a:r>
                    </a:p>
                  </a:txBody>
                  <a:tcPr marL="30870" marR="30870" marT="15435" marB="15435" anchor="ctr"/>
                </a:tc>
                <a:tc>
                  <a:txBody>
                    <a:bodyPr/>
                    <a:lstStyle/>
                    <a:p>
                      <a:r>
                        <a:rPr lang="en-US" sz="1000"/>
                        <a:t>54,534</a:t>
                      </a:r>
                    </a:p>
                  </a:txBody>
                  <a:tcPr marL="30870" marR="30870" marT="15435" marB="15435" anchor="ctr"/>
                </a:tc>
                <a:extLst>
                  <a:ext uri="{0D108BD9-81ED-4DB2-BD59-A6C34878D82A}">
                    <a16:rowId xmlns:a16="http://schemas.microsoft.com/office/drawing/2014/main" val="687605791"/>
                  </a:ext>
                </a:extLst>
              </a:tr>
              <a:tr h="291211">
                <a:tc>
                  <a:txBody>
                    <a:bodyPr/>
                    <a:lstStyle/>
                    <a:p>
                      <a:r>
                        <a:rPr lang="en-US" sz="1000"/>
                        <a:t>12</a:t>
                      </a:r>
                    </a:p>
                  </a:txBody>
                  <a:tcPr marL="30870" marR="30870" marT="15435" marB="15435" anchor="ctr"/>
                </a:tc>
                <a:tc>
                  <a:txBody>
                    <a:bodyPr/>
                    <a:lstStyle/>
                    <a:p>
                      <a:r>
                        <a:rPr lang="vi-VN" sz="1000"/>
                        <a:t>Thể tích riêng của nước ở nhiệt độ bão hòa</a:t>
                      </a:r>
                    </a:p>
                  </a:txBody>
                  <a:tcPr marL="30870" marR="30870" marT="15435" marB="15435" anchor="ctr"/>
                </a:tc>
                <a:tc>
                  <a:txBody>
                    <a:bodyPr/>
                    <a:lstStyle/>
                    <a:p>
                      <a:r>
                        <a:rPr lang="en-US" sz="1000"/>
                        <a:t>m³/kg</a:t>
                      </a:r>
                    </a:p>
                  </a:txBody>
                  <a:tcPr marL="30870" marR="30870" marT="15435" marB="15435" anchor="ctr"/>
                </a:tc>
                <a:tc>
                  <a:txBody>
                    <a:bodyPr/>
                    <a:lstStyle/>
                    <a:p>
                      <a:r>
                        <a:rPr lang="en-US" sz="1000"/>
                        <a:t>0.00115</a:t>
                      </a:r>
                    </a:p>
                  </a:txBody>
                  <a:tcPr marL="30870" marR="30870" marT="15435" marB="15435" anchor="ctr"/>
                </a:tc>
                <a:extLst>
                  <a:ext uri="{0D108BD9-81ED-4DB2-BD59-A6C34878D82A}">
                    <a16:rowId xmlns:a16="http://schemas.microsoft.com/office/drawing/2014/main" val="4126919376"/>
                  </a:ext>
                </a:extLst>
              </a:tr>
              <a:tr h="193458">
                <a:tc>
                  <a:txBody>
                    <a:bodyPr/>
                    <a:lstStyle/>
                    <a:p>
                      <a:r>
                        <a:rPr lang="en-US" sz="1000"/>
                        <a:t>13</a:t>
                      </a:r>
                    </a:p>
                  </a:txBody>
                  <a:tcPr marL="30870" marR="30870" marT="15435" marB="15435" anchor="ctr"/>
                </a:tc>
                <a:tc>
                  <a:txBody>
                    <a:bodyPr/>
                    <a:lstStyle/>
                    <a:p>
                      <a:r>
                        <a:rPr lang="vi-VN" sz="1000"/>
                        <a:t>Thể tích nước yêu cầu ở nhiệt độ bão hòa</a:t>
                      </a:r>
                    </a:p>
                  </a:txBody>
                  <a:tcPr marL="30870" marR="30870" marT="15435" marB="15435" anchor="ctr"/>
                </a:tc>
                <a:tc>
                  <a:txBody>
                    <a:bodyPr/>
                    <a:lstStyle/>
                    <a:p>
                      <a:r>
                        <a:rPr lang="en-US" sz="1000"/>
                        <a:t>m³</a:t>
                      </a:r>
                    </a:p>
                  </a:txBody>
                  <a:tcPr marL="30870" marR="30870" marT="15435" marB="15435" anchor="ctr"/>
                </a:tc>
                <a:tc>
                  <a:txBody>
                    <a:bodyPr/>
                    <a:lstStyle/>
                    <a:p>
                      <a:r>
                        <a:rPr lang="en-US" sz="1000"/>
                        <a:t>63</a:t>
                      </a:r>
                    </a:p>
                  </a:txBody>
                  <a:tcPr marL="30870" marR="30870" marT="15435" marB="15435" anchor="ctr"/>
                </a:tc>
                <a:extLst>
                  <a:ext uri="{0D108BD9-81ED-4DB2-BD59-A6C34878D82A}">
                    <a16:rowId xmlns:a16="http://schemas.microsoft.com/office/drawing/2014/main" val="4055920621"/>
                  </a:ext>
                </a:extLst>
              </a:tr>
              <a:tr h="193458">
                <a:tc>
                  <a:txBody>
                    <a:bodyPr/>
                    <a:lstStyle/>
                    <a:p>
                      <a:r>
                        <a:rPr lang="en-US" sz="1000"/>
                        <a:t>14</a:t>
                      </a:r>
                    </a:p>
                  </a:txBody>
                  <a:tcPr marL="30870" marR="30870" marT="15435" marB="15435" anchor="ctr"/>
                </a:tc>
                <a:tc>
                  <a:txBody>
                    <a:bodyPr/>
                    <a:lstStyle/>
                    <a:p>
                      <a:r>
                        <a:rPr lang="vi-VN" sz="1000"/>
                        <a:t>Tỷ lệ nước trong bể tích hơi</a:t>
                      </a:r>
                    </a:p>
                  </a:txBody>
                  <a:tcPr marL="30870" marR="30870" marT="15435" marB="15435" anchor="ctr"/>
                </a:tc>
                <a:tc>
                  <a:txBody>
                    <a:bodyPr/>
                    <a:lstStyle/>
                    <a:p>
                      <a:r>
                        <a:rPr lang="en-US" sz="1000"/>
                        <a:t>%</a:t>
                      </a:r>
                    </a:p>
                  </a:txBody>
                  <a:tcPr marL="30870" marR="30870" marT="15435" marB="15435" anchor="ctr"/>
                </a:tc>
                <a:tc>
                  <a:txBody>
                    <a:bodyPr/>
                    <a:lstStyle/>
                    <a:p>
                      <a:r>
                        <a:rPr lang="en-US" sz="1000"/>
                        <a:t>90</a:t>
                      </a:r>
                    </a:p>
                  </a:txBody>
                  <a:tcPr marL="30870" marR="30870" marT="15435" marB="15435" anchor="ctr"/>
                </a:tc>
                <a:extLst>
                  <a:ext uri="{0D108BD9-81ED-4DB2-BD59-A6C34878D82A}">
                    <a16:rowId xmlns:a16="http://schemas.microsoft.com/office/drawing/2014/main" val="3193655958"/>
                  </a:ext>
                </a:extLst>
              </a:tr>
              <a:tr h="158996">
                <a:tc>
                  <a:txBody>
                    <a:bodyPr/>
                    <a:lstStyle/>
                    <a:p>
                      <a:r>
                        <a:rPr lang="en-US" sz="1000"/>
                        <a:t>15</a:t>
                      </a:r>
                    </a:p>
                  </a:txBody>
                  <a:tcPr marL="30870" marR="30870" marT="15435" marB="15435" anchor="ctr"/>
                </a:tc>
                <a:tc>
                  <a:txBody>
                    <a:bodyPr/>
                    <a:lstStyle/>
                    <a:p>
                      <a:r>
                        <a:rPr lang="vi-VN" sz="1000"/>
                        <a:t>Thể tích bể tích hơi</a:t>
                      </a:r>
                    </a:p>
                  </a:txBody>
                  <a:tcPr marL="30870" marR="30870" marT="15435" marB="15435" anchor="ctr"/>
                </a:tc>
                <a:tc>
                  <a:txBody>
                    <a:bodyPr/>
                    <a:lstStyle/>
                    <a:p>
                      <a:r>
                        <a:rPr lang="en-US" sz="1000"/>
                        <a:t>m³</a:t>
                      </a:r>
                    </a:p>
                  </a:txBody>
                  <a:tcPr marL="30870" marR="30870" marT="15435" marB="15435" anchor="ctr"/>
                </a:tc>
                <a:tc>
                  <a:txBody>
                    <a:bodyPr/>
                    <a:lstStyle/>
                    <a:p>
                      <a:r>
                        <a:rPr lang="en-US" sz="1000"/>
                        <a:t>70</a:t>
                      </a:r>
                    </a:p>
                  </a:txBody>
                  <a:tcPr marL="30870" marR="30870" marT="15435" marB="15435" anchor="ctr"/>
                </a:tc>
                <a:extLst>
                  <a:ext uri="{0D108BD9-81ED-4DB2-BD59-A6C34878D82A}">
                    <a16:rowId xmlns:a16="http://schemas.microsoft.com/office/drawing/2014/main" val="2139826824"/>
                  </a:ext>
                </a:extLst>
              </a:tr>
              <a:tr h="158996">
                <a:tc>
                  <a:txBody>
                    <a:bodyPr/>
                    <a:lstStyle/>
                    <a:p>
                      <a:r>
                        <a:rPr lang="en-US" sz="1000"/>
                        <a:t>16</a:t>
                      </a:r>
                    </a:p>
                  </a:txBody>
                  <a:tcPr marL="30870" marR="30870" marT="15435" marB="15435" anchor="ctr"/>
                </a:tc>
                <a:tc>
                  <a:txBody>
                    <a:bodyPr/>
                    <a:lstStyle/>
                    <a:p>
                      <a:r>
                        <a:rPr lang="en-US" sz="1000"/>
                        <a:t>Ứng suất cho phép</a:t>
                      </a:r>
                    </a:p>
                  </a:txBody>
                  <a:tcPr marL="30870" marR="30870" marT="15435" marB="15435" anchor="ctr"/>
                </a:tc>
                <a:tc>
                  <a:txBody>
                    <a:bodyPr/>
                    <a:lstStyle/>
                    <a:p>
                      <a:r>
                        <a:rPr lang="en-US" sz="1000"/>
                        <a:t>MPa</a:t>
                      </a:r>
                    </a:p>
                  </a:txBody>
                  <a:tcPr marL="30870" marR="30870" marT="15435" marB="15435" anchor="ctr"/>
                </a:tc>
                <a:tc>
                  <a:txBody>
                    <a:bodyPr/>
                    <a:lstStyle/>
                    <a:p>
                      <a:r>
                        <a:rPr lang="en-US" sz="1000"/>
                        <a:t>138</a:t>
                      </a:r>
                    </a:p>
                  </a:txBody>
                  <a:tcPr marL="30870" marR="30870" marT="15435" marB="15435" anchor="ctr"/>
                </a:tc>
                <a:extLst>
                  <a:ext uri="{0D108BD9-81ED-4DB2-BD59-A6C34878D82A}">
                    <a16:rowId xmlns:a16="http://schemas.microsoft.com/office/drawing/2014/main" val="1616275435"/>
                  </a:ext>
                </a:extLst>
              </a:tr>
              <a:tr h="158996">
                <a:tc>
                  <a:txBody>
                    <a:bodyPr/>
                    <a:lstStyle/>
                    <a:p>
                      <a:r>
                        <a:rPr lang="en-US" sz="1000"/>
                        <a:t>17</a:t>
                      </a:r>
                    </a:p>
                  </a:txBody>
                  <a:tcPr marL="30870" marR="30870" marT="15435" marB="15435" anchor="ctr"/>
                </a:tc>
                <a:tc>
                  <a:txBody>
                    <a:bodyPr/>
                    <a:lstStyle/>
                    <a:p>
                      <a:r>
                        <a:rPr lang="en-US" sz="1000"/>
                        <a:t>Hiệu suất hàn</a:t>
                      </a:r>
                    </a:p>
                  </a:txBody>
                  <a:tcPr marL="30870" marR="30870" marT="15435" marB="15435" anchor="ctr"/>
                </a:tc>
                <a:tc>
                  <a:txBody>
                    <a:bodyPr/>
                    <a:lstStyle/>
                    <a:p>
                      <a:r>
                        <a:rPr lang="en-US" sz="1000"/>
                        <a:t>-</a:t>
                      </a:r>
                    </a:p>
                  </a:txBody>
                  <a:tcPr marL="30870" marR="30870" marT="15435" marB="15435" anchor="ctr"/>
                </a:tc>
                <a:tc>
                  <a:txBody>
                    <a:bodyPr/>
                    <a:lstStyle/>
                    <a:p>
                      <a:r>
                        <a:rPr lang="en-US" sz="1000"/>
                        <a:t>1</a:t>
                      </a:r>
                    </a:p>
                  </a:txBody>
                  <a:tcPr marL="30870" marR="30870" marT="15435" marB="15435" anchor="ctr"/>
                </a:tc>
                <a:extLst>
                  <a:ext uri="{0D108BD9-81ED-4DB2-BD59-A6C34878D82A}">
                    <a16:rowId xmlns:a16="http://schemas.microsoft.com/office/drawing/2014/main" val="1856854655"/>
                  </a:ext>
                </a:extLst>
              </a:tr>
              <a:tr h="291211">
                <a:tc>
                  <a:txBody>
                    <a:bodyPr/>
                    <a:lstStyle/>
                    <a:p>
                      <a:r>
                        <a:rPr lang="en-US" sz="1000"/>
                        <a:t>18</a:t>
                      </a:r>
                    </a:p>
                  </a:txBody>
                  <a:tcPr marL="30870" marR="30870" marT="15435" marB="15435" anchor="ctr"/>
                </a:tc>
                <a:tc>
                  <a:txBody>
                    <a:bodyPr/>
                    <a:lstStyle/>
                    <a:p>
                      <a:r>
                        <a:rPr lang="en-US" sz="1000"/>
                        <a:t>Chiều dày thép</a:t>
                      </a:r>
                    </a:p>
                  </a:txBody>
                  <a:tcPr marL="30870" marR="30870" marT="15435" marB="15435" anchor="ctr"/>
                </a:tc>
                <a:tc>
                  <a:txBody>
                    <a:bodyPr/>
                    <a:lstStyle/>
                    <a:p>
                      <a:r>
                        <a:rPr lang="en-US" sz="1000"/>
                        <a:t>mm</a:t>
                      </a:r>
                    </a:p>
                  </a:txBody>
                  <a:tcPr marL="30870" marR="30870" marT="15435" marB="15435" anchor="ctr"/>
                </a:tc>
                <a:tc>
                  <a:txBody>
                    <a:bodyPr/>
                    <a:lstStyle/>
                    <a:p>
                      <a:r>
                        <a:rPr lang="en-US" sz="1000"/>
                        <a:t>15.311</a:t>
                      </a:r>
                    </a:p>
                  </a:txBody>
                  <a:tcPr marL="30870" marR="30870" marT="15435" marB="15435" anchor="ctr"/>
                </a:tc>
                <a:extLst>
                  <a:ext uri="{0D108BD9-81ED-4DB2-BD59-A6C34878D82A}">
                    <a16:rowId xmlns:a16="http://schemas.microsoft.com/office/drawing/2014/main" val="1352188664"/>
                  </a:ext>
                </a:extLst>
              </a:tr>
              <a:tr h="291211">
                <a:tc>
                  <a:txBody>
                    <a:bodyPr/>
                    <a:lstStyle/>
                    <a:p>
                      <a:r>
                        <a:rPr lang="en-US" sz="1000"/>
                        <a:t>19</a:t>
                      </a:r>
                    </a:p>
                  </a:txBody>
                  <a:tcPr marL="30870" marR="30870" marT="15435" marB="15435" anchor="ctr"/>
                </a:tc>
                <a:tc>
                  <a:txBody>
                    <a:bodyPr/>
                    <a:lstStyle/>
                    <a:p>
                      <a:r>
                        <a:rPr lang="en-US" sz="1000"/>
                        <a:t>Áp suất làm việc lớn nhất của ống thép</a:t>
                      </a:r>
                    </a:p>
                  </a:txBody>
                  <a:tcPr marL="30870" marR="30870" marT="15435" marB="15435" anchor="ctr"/>
                </a:tc>
                <a:tc>
                  <a:txBody>
                    <a:bodyPr/>
                    <a:lstStyle/>
                    <a:p>
                      <a:r>
                        <a:rPr lang="en-US" sz="1000"/>
                        <a:t>bar</a:t>
                      </a:r>
                    </a:p>
                  </a:txBody>
                  <a:tcPr marL="30870" marR="30870" marT="15435" marB="15435" anchor="ctr"/>
                </a:tc>
                <a:tc>
                  <a:txBody>
                    <a:bodyPr/>
                    <a:lstStyle/>
                    <a:p>
                      <a:r>
                        <a:rPr lang="en-US" sz="1000"/>
                        <a:t>19.275</a:t>
                      </a:r>
                    </a:p>
                  </a:txBody>
                  <a:tcPr marL="30870" marR="30870" marT="15435" marB="15435" anchor="ctr"/>
                </a:tc>
                <a:extLst>
                  <a:ext uri="{0D108BD9-81ED-4DB2-BD59-A6C34878D82A}">
                    <a16:rowId xmlns:a16="http://schemas.microsoft.com/office/drawing/2014/main" val="4091425138"/>
                  </a:ext>
                </a:extLst>
              </a:tr>
              <a:tr h="193458">
                <a:tc>
                  <a:txBody>
                    <a:bodyPr/>
                    <a:lstStyle/>
                    <a:p>
                      <a:r>
                        <a:rPr lang="en-US" sz="1000"/>
                        <a:t>20</a:t>
                      </a:r>
                    </a:p>
                  </a:txBody>
                  <a:tcPr marL="30870" marR="30870" marT="15435" marB="15435" anchor="ctr"/>
                </a:tc>
                <a:tc>
                  <a:txBody>
                    <a:bodyPr/>
                    <a:lstStyle/>
                    <a:p>
                      <a:r>
                        <a:rPr lang="vi-VN" sz="1000"/>
                        <a:t>Đường kính trong bể tích hơi</a:t>
                      </a:r>
                    </a:p>
                  </a:txBody>
                  <a:tcPr marL="30870" marR="30870" marT="15435" marB="15435" anchor="ctr"/>
                </a:tc>
                <a:tc>
                  <a:txBody>
                    <a:bodyPr/>
                    <a:lstStyle/>
                    <a:p>
                      <a:r>
                        <a:rPr lang="en-US" sz="1000"/>
                        <a:t>m</a:t>
                      </a:r>
                    </a:p>
                  </a:txBody>
                  <a:tcPr marL="30870" marR="30870" marT="15435" marB="15435" anchor="ctr"/>
                </a:tc>
                <a:tc>
                  <a:txBody>
                    <a:bodyPr/>
                    <a:lstStyle/>
                    <a:p>
                      <a:r>
                        <a:rPr lang="en-US" sz="1000"/>
                        <a:t>3</a:t>
                      </a:r>
                    </a:p>
                  </a:txBody>
                  <a:tcPr marL="30870" marR="30870" marT="15435" marB="15435" anchor="ctr"/>
                </a:tc>
                <a:extLst>
                  <a:ext uri="{0D108BD9-81ED-4DB2-BD59-A6C34878D82A}">
                    <a16:rowId xmlns:a16="http://schemas.microsoft.com/office/drawing/2014/main" val="2936989693"/>
                  </a:ext>
                </a:extLst>
              </a:tr>
              <a:tr h="193458">
                <a:tc>
                  <a:txBody>
                    <a:bodyPr/>
                    <a:lstStyle/>
                    <a:p>
                      <a:r>
                        <a:rPr lang="en-US" sz="1000"/>
                        <a:t>21</a:t>
                      </a:r>
                    </a:p>
                  </a:txBody>
                  <a:tcPr marL="30870" marR="30870" marT="15435" marB="15435" anchor="ctr"/>
                </a:tc>
                <a:tc>
                  <a:txBody>
                    <a:bodyPr/>
                    <a:lstStyle/>
                    <a:p>
                      <a:r>
                        <a:rPr lang="vi-VN" sz="1000"/>
                        <a:t>Đường kính ngoài bể tích hơi</a:t>
                      </a:r>
                    </a:p>
                  </a:txBody>
                  <a:tcPr marL="30870" marR="30870" marT="15435" marB="15435" anchor="ctr"/>
                </a:tc>
                <a:tc>
                  <a:txBody>
                    <a:bodyPr/>
                    <a:lstStyle/>
                    <a:p>
                      <a:r>
                        <a:rPr lang="en-US" sz="1000"/>
                        <a:t>m</a:t>
                      </a:r>
                    </a:p>
                  </a:txBody>
                  <a:tcPr marL="30870" marR="30870" marT="15435" marB="15435" anchor="ctr"/>
                </a:tc>
                <a:tc>
                  <a:txBody>
                    <a:bodyPr/>
                    <a:lstStyle/>
                    <a:p>
                      <a:r>
                        <a:rPr lang="en-US" sz="1000"/>
                        <a:t>3.03</a:t>
                      </a:r>
                    </a:p>
                  </a:txBody>
                  <a:tcPr marL="30870" marR="30870" marT="15435" marB="15435" anchor="ctr"/>
                </a:tc>
                <a:extLst>
                  <a:ext uri="{0D108BD9-81ED-4DB2-BD59-A6C34878D82A}">
                    <a16:rowId xmlns:a16="http://schemas.microsoft.com/office/drawing/2014/main" val="2419280622"/>
                  </a:ext>
                </a:extLst>
              </a:tr>
              <a:tr h="158996">
                <a:tc>
                  <a:txBody>
                    <a:bodyPr/>
                    <a:lstStyle/>
                    <a:p>
                      <a:r>
                        <a:rPr lang="en-US" sz="1000"/>
                        <a:t>22</a:t>
                      </a:r>
                    </a:p>
                  </a:txBody>
                  <a:tcPr marL="30870" marR="30870" marT="15435" marB="15435" anchor="ctr"/>
                </a:tc>
                <a:tc>
                  <a:txBody>
                    <a:bodyPr/>
                    <a:lstStyle/>
                    <a:p>
                      <a:r>
                        <a:rPr lang="vi-VN" sz="1000"/>
                        <a:t>Chiều dài bể tích hơi</a:t>
                      </a:r>
                    </a:p>
                  </a:txBody>
                  <a:tcPr marL="30870" marR="30870" marT="15435" marB="15435" anchor="ctr"/>
                </a:tc>
                <a:tc>
                  <a:txBody>
                    <a:bodyPr/>
                    <a:lstStyle/>
                    <a:p>
                      <a:r>
                        <a:rPr lang="en-US" sz="1000"/>
                        <a:t>m</a:t>
                      </a:r>
                    </a:p>
                  </a:txBody>
                  <a:tcPr marL="30870" marR="30870" marT="15435" marB="15435" anchor="ctr"/>
                </a:tc>
                <a:tc>
                  <a:txBody>
                    <a:bodyPr/>
                    <a:lstStyle/>
                    <a:p>
                      <a:r>
                        <a:rPr lang="en-US" sz="1000"/>
                        <a:t>10</a:t>
                      </a:r>
                    </a:p>
                  </a:txBody>
                  <a:tcPr marL="30870" marR="30870" marT="15435" marB="15435" anchor="ctr"/>
                </a:tc>
                <a:extLst>
                  <a:ext uri="{0D108BD9-81ED-4DB2-BD59-A6C34878D82A}">
                    <a16:rowId xmlns:a16="http://schemas.microsoft.com/office/drawing/2014/main" val="3537478434"/>
                  </a:ext>
                </a:extLst>
              </a:tr>
              <a:tr h="193458">
                <a:tc>
                  <a:txBody>
                    <a:bodyPr/>
                    <a:lstStyle/>
                    <a:p>
                      <a:r>
                        <a:rPr lang="en-US" sz="1000"/>
                        <a:t>23</a:t>
                      </a:r>
                    </a:p>
                  </a:txBody>
                  <a:tcPr marL="30870" marR="30870" marT="15435" marB="15435" anchor="ctr"/>
                </a:tc>
                <a:tc>
                  <a:txBody>
                    <a:bodyPr/>
                    <a:lstStyle/>
                    <a:p>
                      <a:r>
                        <a:rPr lang="vi-VN" sz="1000"/>
                        <a:t>Diện tích bề mặt nước trong bể tích hơi</a:t>
                      </a:r>
                    </a:p>
                  </a:txBody>
                  <a:tcPr marL="30870" marR="30870" marT="15435" marB="15435" anchor="ctr"/>
                </a:tc>
                <a:tc>
                  <a:txBody>
                    <a:bodyPr/>
                    <a:lstStyle/>
                    <a:p>
                      <a:r>
                        <a:rPr lang="en-US" sz="1000"/>
                        <a:t>m²</a:t>
                      </a:r>
                    </a:p>
                  </a:txBody>
                  <a:tcPr marL="30870" marR="30870" marT="15435" marB="15435" anchor="ctr"/>
                </a:tc>
                <a:tc>
                  <a:txBody>
                    <a:bodyPr/>
                    <a:lstStyle/>
                    <a:p>
                      <a:r>
                        <a:rPr lang="en-US" sz="1000"/>
                        <a:t>30</a:t>
                      </a:r>
                    </a:p>
                  </a:txBody>
                  <a:tcPr marL="30870" marR="30870" marT="15435" marB="15435" anchor="ctr"/>
                </a:tc>
                <a:extLst>
                  <a:ext uri="{0D108BD9-81ED-4DB2-BD59-A6C34878D82A}">
                    <a16:rowId xmlns:a16="http://schemas.microsoft.com/office/drawing/2014/main" val="415632354"/>
                  </a:ext>
                </a:extLst>
              </a:tr>
              <a:tr h="158996">
                <a:tc>
                  <a:txBody>
                    <a:bodyPr/>
                    <a:lstStyle/>
                    <a:p>
                      <a:r>
                        <a:rPr lang="en-US" sz="1000"/>
                        <a:t>24</a:t>
                      </a:r>
                    </a:p>
                  </a:txBody>
                  <a:tcPr marL="30870" marR="30870" marT="15435" marB="15435" anchor="ctr"/>
                </a:tc>
                <a:tc>
                  <a:txBody>
                    <a:bodyPr/>
                    <a:lstStyle/>
                    <a:p>
                      <a:r>
                        <a:rPr lang="vi-VN" sz="1000"/>
                        <a:t>Tốc độ sinh hơi tối đa</a:t>
                      </a:r>
                    </a:p>
                  </a:txBody>
                  <a:tcPr marL="30870" marR="30870" marT="15435" marB="15435" anchor="ctr"/>
                </a:tc>
                <a:tc>
                  <a:txBody>
                    <a:bodyPr/>
                    <a:lstStyle/>
                    <a:p>
                      <a:r>
                        <a:rPr lang="en-US" sz="1000"/>
                        <a:t>kg/m²h</a:t>
                      </a:r>
                    </a:p>
                  </a:txBody>
                  <a:tcPr marL="30870" marR="30870" marT="15435" marB="15435" anchor="ctr"/>
                </a:tc>
                <a:tc>
                  <a:txBody>
                    <a:bodyPr/>
                    <a:lstStyle/>
                    <a:p>
                      <a:r>
                        <a:rPr lang="en-US" sz="1000"/>
                        <a:t>22</a:t>
                      </a:r>
                    </a:p>
                  </a:txBody>
                  <a:tcPr marL="30870" marR="30870" marT="15435" marB="15435" anchor="ctr"/>
                </a:tc>
                <a:extLst>
                  <a:ext uri="{0D108BD9-81ED-4DB2-BD59-A6C34878D82A}">
                    <a16:rowId xmlns:a16="http://schemas.microsoft.com/office/drawing/2014/main" val="422869075"/>
                  </a:ext>
                </a:extLst>
              </a:tr>
              <a:tr h="158996">
                <a:tc>
                  <a:txBody>
                    <a:bodyPr/>
                    <a:lstStyle/>
                    <a:p>
                      <a:r>
                        <a:rPr lang="en-US" sz="1000"/>
                        <a:t>25</a:t>
                      </a:r>
                    </a:p>
                  </a:txBody>
                  <a:tcPr marL="30870" marR="30870" marT="15435" marB="15435" anchor="ctr"/>
                </a:tc>
                <a:tc>
                  <a:txBody>
                    <a:bodyPr/>
                    <a:lstStyle/>
                    <a:p>
                      <a:r>
                        <a:rPr lang="vi-VN" sz="1000"/>
                        <a:t>Lưu lượng hơi vào</a:t>
                      </a:r>
                    </a:p>
                  </a:txBody>
                  <a:tcPr marL="30870" marR="30870" marT="15435" marB="15435" anchor="ctr"/>
                </a:tc>
                <a:tc>
                  <a:txBody>
                    <a:bodyPr/>
                    <a:lstStyle/>
                    <a:p>
                      <a:r>
                        <a:rPr lang="en-US" sz="1000"/>
                        <a:t>kg/h</a:t>
                      </a:r>
                    </a:p>
                  </a:txBody>
                  <a:tcPr marL="30870" marR="30870" marT="15435" marB="15435" anchor="ctr"/>
                </a:tc>
                <a:tc>
                  <a:txBody>
                    <a:bodyPr/>
                    <a:lstStyle/>
                    <a:p>
                      <a:r>
                        <a:rPr lang="en-US" sz="1000"/>
                        <a:t>1656</a:t>
                      </a:r>
                    </a:p>
                  </a:txBody>
                  <a:tcPr marL="30870" marR="30870" marT="15435" marB="15435" anchor="ctr"/>
                </a:tc>
                <a:extLst>
                  <a:ext uri="{0D108BD9-81ED-4DB2-BD59-A6C34878D82A}">
                    <a16:rowId xmlns:a16="http://schemas.microsoft.com/office/drawing/2014/main" val="431405234"/>
                  </a:ext>
                </a:extLst>
              </a:tr>
              <a:tr h="158996">
                <a:tc>
                  <a:txBody>
                    <a:bodyPr/>
                    <a:lstStyle/>
                    <a:p>
                      <a:r>
                        <a:rPr lang="en-US" sz="1000"/>
                        <a:t>26</a:t>
                      </a:r>
                    </a:p>
                  </a:txBody>
                  <a:tcPr marL="30870" marR="30870" marT="15435" marB="15435" anchor="ctr"/>
                </a:tc>
                <a:tc>
                  <a:txBody>
                    <a:bodyPr/>
                    <a:lstStyle/>
                    <a:p>
                      <a:r>
                        <a:rPr lang="vi-VN" sz="1000"/>
                        <a:t>Số lượng vòi phun</a:t>
                      </a:r>
                    </a:p>
                  </a:txBody>
                  <a:tcPr marL="30870" marR="30870" marT="15435" marB="15435" anchor="ctr"/>
                </a:tc>
                <a:tc>
                  <a:txBody>
                    <a:bodyPr/>
                    <a:lstStyle/>
                    <a:p>
                      <a:r>
                        <a:rPr lang="en-US" sz="1000"/>
                        <a:t>cái</a:t>
                      </a:r>
                    </a:p>
                  </a:txBody>
                  <a:tcPr marL="30870" marR="30870" marT="15435" marB="15435" anchor="ctr"/>
                </a:tc>
                <a:tc>
                  <a:txBody>
                    <a:bodyPr/>
                    <a:lstStyle/>
                    <a:p>
                      <a:r>
                        <a:rPr lang="en-US" sz="1000" dirty="0"/>
                        <a:t>2</a:t>
                      </a:r>
                    </a:p>
                  </a:txBody>
                  <a:tcPr marL="30870" marR="30870" marT="15435" marB="15435" anchor="ctr"/>
                </a:tc>
                <a:extLst>
                  <a:ext uri="{0D108BD9-81ED-4DB2-BD59-A6C34878D82A}">
                    <a16:rowId xmlns:a16="http://schemas.microsoft.com/office/drawing/2014/main" val="459739846"/>
                  </a:ext>
                </a:extLst>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13269BB-813F-ED48-2F56-EC2ECF620A68}"/>
              </a:ext>
            </a:extLst>
          </p:cNvPr>
          <p:cNvSpPr>
            <a:spLocks noGrp="1"/>
          </p:cNvSpPr>
          <p:nvPr>
            <p:ph type="body" idx="1"/>
          </p:nvPr>
        </p:nvSpPr>
        <p:spPr>
          <a:xfrm>
            <a:off x="466928" y="2929437"/>
            <a:ext cx="10886029" cy="1593925"/>
          </a:xfrm>
        </p:spPr>
        <p:txBody>
          <a:bodyPr>
            <a:normAutofit/>
          </a:bodyPr>
          <a:lstStyle/>
          <a:p>
            <a:pPr marL="186258" indent="0" algn="ctr">
              <a:buNone/>
            </a:pPr>
            <a:r>
              <a:rPr lang="en-US" sz="3200" b="1" dirty="0">
                <a:solidFill>
                  <a:schemeClr val="accent1">
                    <a:lumMod val="50000"/>
                  </a:schemeClr>
                </a:solidFill>
              </a:rPr>
              <a:t>Nghiên cứu điển hình 3: 
Ứng dụng của dầu nhiệt cho lò con lăn ở Ấn Độ</a:t>
            </a:r>
            <a:endParaRPr lang="en-VN" sz="3200" b="1" dirty="0">
              <a:solidFill>
                <a:schemeClr val="accent1">
                  <a:lumMod val="50000"/>
                </a:schemeClr>
              </a:solidFill>
            </a:endParaRPr>
          </a:p>
        </p:txBody>
      </p:sp>
    </p:spTree>
    <p:extLst>
      <p:ext uri="{BB962C8B-B14F-4D97-AF65-F5344CB8AC3E}">
        <p14:creationId xmlns:p14="http://schemas.microsoft.com/office/powerpoint/2010/main" val="391579523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6128226-BB82-0935-8DF0-A3ABFAAA3E0A}"/>
              </a:ext>
            </a:extLst>
          </p:cNvPr>
          <p:cNvSpPr>
            <a:spLocks noGrp="1"/>
          </p:cNvSpPr>
          <p:nvPr>
            <p:ph type="title"/>
          </p:nvPr>
        </p:nvSpPr>
        <p:spPr>
          <a:xfrm>
            <a:off x="609600" y="1577655"/>
            <a:ext cx="10972800" cy="495200"/>
          </a:xfrm>
        </p:spPr>
        <p:txBody>
          <a:bodyPr>
            <a:normAutofit fontScale="90000"/>
          </a:bodyPr>
          <a:lstStyle/>
          <a:p>
            <a:r>
              <a:rPr lang="en-US" dirty="0">
                <a:solidFill>
                  <a:schemeClr val="accent4">
                    <a:lumMod val="50000"/>
                  </a:schemeClr>
                </a:solidFill>
                <a:latin typeface="+mn-lt"/>
              </a:rPr>
              <a:t>Ứng dụng của dầu nhiệt cho lò con lăn ở Ấn Độ</a:t>
            </a:r>
          </a:p>
        </p:txBody>
      </p:sp>
      <p:sp>
        <p:nvSpPr>
          <p:cNvPr id="6" name="Text Placeholder 5">
            <a:extLst>
              <a:ext uri="{FF2B5EF4-FFF2-40B4-BE49-F238E27FC236}">
                <a16:creationId xmlns:a16="http://schemas.microsoft.com/office/drawing/2014/main" id="{36639522-B7F4-1320-421F-333FF0CD1D5C}"/>
              </a:ext>
            </a:extLst>
          </p:cNvPr>
          <p:cNvSpPr>
            <a:spLocks noGrp="1"/>
          </p:cNvSpPr>
          <p:nvPr>
            <p:ph type="body" idx="1"/>
          </p:nvPr>
        </p:nvSpPr>
        <p:spPr>
          <a:xfrm>
            <a:off x="609600" y="2282098"/>
            <a:ext cx="10972800" cy="4235433"/>
          </a:xfrm>
        </p:spPr>
        <p:txBody>
          <a:bodyPr>
            <a:normAutofit/>
          </a:bodyPr>
          <a:lstStyle/>
          <a:p>
            <a:r>
              <a:rPr lang="vi-VN" dirty="0"/>
              <a:t>Nghiên cứu được thực hiện bởi Cục Hiệu quả Năng lượng (BEE) trong chương trình SAMEEEKSHA (Chia sẻ kiến thức về hiệu quả năng lượng của doanh nghiệp vừa và nhỏ), tập trung vào cụm công nghiệp gốm sứ ở Morbi, Gujarat, Ấn Độ.
Trong nghiên cứu ở Ấn Độ, dầu nhiệt được sử dụng để thu hồi nhiệt thải từ vùng làm mát (khí thải 200-400°C) và ống xả (khí thải 250-500°C) của lò con lăn trong sản xuất gạch. Dầu nhiệt đạt nhiệt độ 200-300°C sau khi hấp thụ nhiệt, được tái sử dụng để làm khô nguyên liệu thô và làm nóng không khí đốt, dẫn đến giảm 10-25% năng lượng tổng thể (từ 1.200-1.500 MJ/m² xuống 800-1.000 MJ/m²). Cơ chế này dựa trên khả năng truyền nhiệt hiệu quả của dầu nhiệt, tối ưu hóa dòng nhiệt và giảm nhiệt thải. Áp dụng giải pháp này trong nhà máy lớn có thể tiết kiệm hàng nghìn MWh/năm, với thời gian hoàn vốn từ 2-3 năm.
Nghiên cứu này được hỗ trợ bởi UNIDO và các đối tác trong ngành gốm sứ Ấn Độ, với mục tiêu thúc đẩy các giải pháp năng lượng bền vững trong ngành gốm sứ</a:t>
            </a:r>
            <a:r>
              <a:rPr lang="en-US" dirty="0"/>
              <a:t>.</a:t>
            </a:r>
          </a:p>
        </p:txBody>
      </p:sp>
    </p:spTree>
    <p:extLst>
      <p:ext uri="{BB962C8B-B14F-4D97-AF65-F5344CB8AC3E}">
        <p14:creationId xmlns:p14="http://schemas.microsoft.com/office/powerpoint/2010/main" val="35974094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3331FA0-5EC6-A1D2-4031-BE8679F38872}"/>
              </a:ext>
            </a:extLst>
          </p:cNvPr>
          <p:cNvSpPr>
            <a:spLocks noGrp="1"/>
          </p:cNvSpPr>
          <p:nvPr>
            <p:ph type="body" idx="1"/>
          </p:nvPr>
        </p:nvSpPr>
        <p:spPr/>
        <p:txBody>
          <a:bodyPr/>
          <a:lstStyle/>
          <a:p>
            <a:pPr>
              <a:lnSpc>
                <a:spcPct val="150000"/>
              </a:lnSpc>
            </a:pPr>
            <a:r>
              <a:rPr lang="vi-VN" dirty="0"/>
              <a:t>Tiết kiệm năng lượng tổng thể: 10-25%, tương đương giảm từ 1.200-1.500 MJ/m² xuống 800-1.000 MJ/m² gạch
Giảm phát thải CO2: 15-20%, tương đương 0,5-1 tấn CO2/m² gạch/năm
Thời gian hoàn vốn: 2-3 năm đối với hệ thống dầu nhiệt (chi phí đầu tư khoảng 1-2 triệu USD đối với nhà máy có công suất 1 triệu m² gạch/năm)</a:t>
            </a:r>
            <a:endParaRPr lang="en-US" dirty="0"/>
          </a:p>
        </p:txBody>
      </p:sp>
      <p:sp>
        <p:nvSpPr>
          <p:cNvPr id="2" name="Title 4">
            <a:extLst>
              <a:ext uri="{FF2B5EF4-FFF2-40B4-BE49-F238E27FC236}">
                <a16:creationId xmlns:a16="http://schemas.microsoft.com/office/drawing/2014/main" id="{BB5C8A8F-2084-93F6-282B-7E7D5216502F}"/>
              </a:ext>
            </a:extLst>
          </p:cNvPr>
          <p:cNvSpPr>
            <a:spLocks noGrp="1"/>
          </p:cNvSpPr>
          <p:nvPr>
            <p:ph type="title"/>
          </p:nvPr>
        </p:nvSpPr>
        <p:spPr>
          <a:xfrm>
            <a:off x="609600" y="1577655"/>
            <a:ext cx="10972800" cy="495200"/>
          </a:xfrm>
        </p:spPr>
        <p:txBody>
          <a:bodyPr>
            <a:normAutofit fontScale="90000"/>
          </a:bodyPr>
          <a:lstStyle/>
          <a:p>
            <a:r>
              <a:rPr lang="en-US" dirty="0">
                <a:solidFill>
                  <a:schemeClr val="accent4">
                    <a:lumMod val="50000"/>
                  </a:schemeClr>
                </a:solidFill>
                <a:latin typeface="+mn-lt"/>
              </a:rPr>
              <a:t>Ứng dụng của dầu nhiệt cho </a:t>
            </a:r>
            <a:r>
              <a:rPr lang="en-US" dirty="0" err="1">
                <a:solidFill>
                  <a:schemeClr val="accent4">
                    <a:lumMod val="50000"/>
                  </a:schemeClr>
                </a:solidFill>
                <a:latin typeface="+mn-lt"/>
              </a:rPr>
              <a:t>lò</a:t>
            </a:r>
            <a:r>
              <a:rPr lang="en-US" dirty="0">
                <a:solidFill>
                  <a:schemeClr val="accent4">
                    <a:lumMod val="50000"/>
                  </a:schemeClr>
                </a:solidFill>
                <a:latin typeface="+mn-lt"/>
              </a:rPr>
              <a:t> </a:t>
            </a:r>
            <a:r>
              <a:rPr lang="vi-VN" dirty="0">
                <a:solidFill>
                  <a:schemeClr val="accent4">
                    <a:lumMod val="50000"/>
                  </a:schemeClr>
                </a:solidFill>
                <a:latin typeface="+mn-lt"/>
              </a:rPr>
              <a:t>thanh</a:t>
            </a:r>
            <a:r>
              <a:rPr lang="en-US" dirty="0">
                <a:solidFill>
                  <a:schemeClr val="accent4">
                    <a:lumMod val="50000"/>
                  </a:schemeClr>
                </a:solidFill>
                <a:latin typeface="+mn-lt"/>
              </a:rPr>
              <a:t> lăn ở Ấn Độ</a:t>
            </a:r>
          </a:p>
        </p:txBody>
      </p:sp>
    </p:spTree>
    <p:extLst>
      <p:ext uri="{BB962C8B-B14F-4D97-AF65-F5344CB8AC3E}">
        <p14:creationId xmlns:p14="http://schemas.microsoft.com/office/powerpoint/2010/main" val="40470637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9E9B1-DB6A-FEFB-E0A4-10389FC1A702}"/>
              </a:ext>
            </a:extLst>
          </p:cNvPr>
          <p:cNvSpPr>
            <a:spLocks noGrp="1"/>
          </p:cNvSpPr>
          <p:nvPr>
            <p:ph type="title"/>
          </p:nvPr>
        </p:nvSpPr>
        <p:spPr/>
        <p:txBody>
          <a:bodyPr>
            <a:noAutofit/>
          </a:bodyPr>
          <a:lstStyle/>
          <a:p>
            <a:r>
              <a:rPr lang="vi-VN" dirty="0">
                <a:solidFill>
                  <a:schemeClr val="accent1">
                    <a:lumMod val="50000"/>
                  </a:schemeClr>
                </a:solidFill>
                <a:latin typeface="+mn-lt"/>
              </a:rPr>
              <a:t>CẤU TRÚC LÒ NUNG, LÒ SẤY</a:t>
            </a:r>
            <a:endParaRPr lang="en-US" dirty="0">
              <a:solidFill>
                <a:schemeClr val="accent1">
                  <a:lumMod val="50000"/>
                </a:schemeClr>
              </a:solidFill>
              <a:latin typeface="+mn-lt"/>
            </a:endParaRPr>
          </a:p>
        </p:txBody>
      </p:sp>
      <p:pic>
        <p:nvPicPr>
          <p:cNvPr id="4" name="Picture 3">
            <a:extLst>
              <a:ext uri="{FF2B5EF4-FFF2-40B4-BE49-F238E27FC236}">
                <a16:creationId xmlns:a16="http://schemas.microsoft.com/office/drawing/2014/main" id="{70E60349-5B1C-F1A3-3E47-34FEBCE5F48D}"/>
              </a:ext>
            </a:extLst>
          </p:cNvPr>
          <p:cNvPicPr/>
          <p:nvPr/>
        </p:nvPicPr>
        <p:blipFill>
          <a:blip r:embed="rId2" cstate="print"/>
          <a:srcRect/>
          <a:stretch>
            <a:fillRect/>
          </a:stretch>
        </p:blipFill>
        <p:spPr bwMode="auto">
          <a:xfrm rot="10800000">
            <a:off x="2321256" y="2053400"/>
            <a:ext cx="7549487" cy="4133390"/>
          </a:xfrm>
          <a:prstGeom prst="rect">
            <a:avLst/>
          </a:prstGeom>
          <a:noFill/>
          <a:ln w="9525">
            <a:noFill/>
            <a:miter lim="800000"/>
            <a:headEnd/>
            <a:tailEnd/>
          </a:ln>
        </p:spPr>
      </p:pic>
    </p:spTree>
    <p:extLst>
      <p:ext uri="{BB962C8B-B14F-4D97-AF65-F5344CB8AC3E}">
        <p14:creationId xmlns:p14="http://schemas.microsoft.com/office/powerpoint/2010/main" val="38819627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3752195" y="2698659"/>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5200"/>
              <a:buFont typeface="Fira Sans Extra Condensed"/>
              <a:buNone/>
              <a:tabLst/>
              <a:defRPr/>
            </a:pPr>
            <a:r>
              <a:rPr kumimoji="0" lang="en-US" sz="48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rPr>
              <a:t>CẢM ƠN</a:t>
            </a:r>
          </a:p>
        </p:txBody>
      </p:sp>
    </p:spTree>
    <p:extLst>
      <p:ext uri="{BB962C8B-B14F-4D97-AF65-F5344CB8AC3E}">
        <p14:creationId xmlns:p14="http://schemas.microsoft.com/office/powerpoint/2010/main" val="35884952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6CC37-5CE9-41D6-9E47-1E8834FAE61A}"/>
              </a:ext>
            </a:extLst>
          </p:cNvPr>
          <p:cNvSpPr>
            <a:spLocks noGrp="1"/>
          </p:cNvSpPr>
          <p:nvPr>
            <p:ph type="title"/>
          </p:nvPr>
        </p:nvSpPr>
        <p:spPr/>
        <p:txBody>
          <a:bodyPr>
            <a:noAutofit/>
          </a:bodyPr>
          <a:lstStyle/>
          <a:p>
            <a:r>
              <a:rPr lang="en-US" dirty="0">
                <a:solidFill>
                  <a:schemeClr val="accent1">
                    <a:lumMod val="50000"/>
                  </a:schemeClr>
                </a:solidFill>
                <a:latin typeface="+mn-lt"/>
              </a:rPr>
              <a:t>HIỆN TRẠNG </a:t>
            </a:r>
            <a:r>
              <a:rPr lang="vi-VN" dirty="0">
                <a:solidFill>
                  <a:schemeClr val="accent1">
                    <a:lumMod val="50000"/>
                  </a:schemeClr>
                </a:solidFill>
                <a:latin typeface="+mn-lt"/>
              </a:rPr>
              <a:t>SẢN XUẤT CỦA LÒ NUNG</a:t>
            </a:r>
            <a:endParaRPr lang="en-US" dirty="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5D1A9D1B-8443-4C78-9BF1-0839CA43C594}"/>
              </a:ext>
            </a:extLst>
          </p:cNvPr>
          <p:cNvSpPr>
            <a:spLocks noGrp="1"/>
          </p:cNvSpPr>
          <p:nvPr>
            <p:ph type="body" idx="1"/>
          </p:nvPr>
        </p:nvSpPr>
        <p:spPr>
          <a:xfrm>
            <a:off x="609600" y="2003897"/>
            <a:ext cx="10972800" cy="4066163"/>
          </a:xfrm>
        </p:spPr>
        <p:txBody>
          <a:bodyPr>
            <a:noAutofit/>
          </a:bodyPr>
          <a:lstStyle/>
          <a:p>
            <a:pPr marL="457189" indent="-457189" algn="just">
              <a:lnSpc>
                <a:spcPct val="150000"/>
              </a:lnSpc>
              <a:spcBef>
                <a:spcPts val="800"/>
              </a:spcBef>
              <a:buFont typeface="Calibri" panose="020F0502020204030204" pitchFamily="34" charset="0"/>
              <a:buChar char="-"/>
            </a:pPr>
            <a:r>
              <a:rPr lang="vi-VN" sz="1800" dirty="0">
                <a:solidFill>
                  <a:srgbClr val="000000"/>
                </a:solidFill>
                <a:latin typeface="+mn-lt"/>
                <a:ea typeface="Calibri" panose="020F0502020204030204" pitchFamily="34" charset="0"/>
              </a:rPr>
              <a:t>Tỷ lệ gạch thành phẩm loại 1 thấp với khoảng </a:t>
            </a:r>
            <a:r>
              <a:rPr lang="vi-VN" sz="1800" b="1" dirty="0">
                <a:solidFill>
                  <a:srgbClr val="000000"/>
                </a:solidFill>
                <a:latin typeface="+mn-lt"/>
                <a:ea typeface="Calibri" panose="020F0502020204030204" pitchFamily="34" charset="0"/>
              </a:rPr>
              <a:t>17% phế phẩm do nung (gạch non) </a:t>
            </a:r>
            <a:r>
              <a:rPr lang="vi-VN" sz="1800" dirty="0">
                <a:solidFill>
                  <a:srgbClr val="000000"/>
                </a:solidFill>
                <a:latin typeface="+mn-lt"/>
                <a:ea typeface="Calibri" panose="020F0502020204030204" pitchFamily="34" charset="0"/>
              </a:rPr>
              <a:t>tồn tại ở đỉnh xe </a:t>
            </a:r>
            <a:r>
              <a:rPr lang="vi-VN" sz="1800" dirty="0" err="1">
                <a:solidFill>
                  <a:srgbClr val="000000"/>
                </a:solidFill>
                <a:latin typeface="+mn-lt"/>
                <a:ea typeface="Calibri" panose="020F0502020204030204" pitchFamily="34" charset="0"/>
              </a:rPr>
              <a:t>goong</a:t>
            </a:r>
            <a:r>
              <a:rPr lang="vi-VN" sz="1800" dirty="0">
                <a:solidFill>
                  <a:srgbClr val="000000"/>
                </a:solidFill>
                <a:latin typeface="+mn-lt"/>
                <a:ea typeface="Calibri" panose="020F0502020204030204" pitchFamily="34" charset="0"/>
              </a:rPr>
              <a:t> và góc đáy xe </a:t>
            </a:r>
            <a:r>
              <a:rPr lang="vi-VN" sz="1800" dirty="0" err="1">
                <a:solidFill>
                  <a:srgbClr val="000000"/>
                </a:solidFill>
                <a:latin typeface="+mn-lt"/>
                <a:ea typeface="Calibri" panose="020F0502020204030204" pitchFamily="34" charset="0"/>
              </a:rPr>
              <a:t>goong</a:t>
            </a:r>
            <a:r>
              <a:rPr lang="vi-VN" sz="1800" dirty="0">
                <a:solidFill>
                  <a:srgbClr val="000000"/>
                </a:solidFill>
                <a:latin typeface="+mn-lt"/>
                <a:ea typeface="Calibri" panose="020F0502020204030204" pitchFamily="34" charset="0"/>
              </a:rPr>
              <a:t>. </a:t>
            </a:r>
            <a:endParaRPr lang="en-US" sz="1800" dirty="0">
              <a:latin typeface="+mn-lt"/>
              <a:ea typeface="Calibri" panose="020F0502020204030204" pitchFamily="34" charset="0"/>
            </a:endParaRPr>
          </a:p>
          <a:p>
            <a:pPr marL="457189" indent="-457189" algn="just">
              <a:lnSpc>
                <a:spcPct val="150000"/>
              </a:lnSpc>
              <a:spcBef>
                <a:spcPts val="800"/>
              </a:spcBef>
              <a:buFont typeface="Calibri" panose="020F0502020204030204" pitchFamily="34" charset="0"/>
              <a:buChar char="-"/>
            </a:pPr>
            <a:r>
              <a:rPr lang="vi-VN" sz="1800" dirty="0">
                <a:solidFill>
                  <a:srgbClr val="000000"/>
                </a:solidFill>
                <a:latin typeface="+mn-lt"/>
                <a:ea typeface="Calibri" panose="020F0502020204030204" pitchFamily="34" charset="0"/>
              </a:rPr>
              <a:t>Hoạt động sản xuất phụ thuộc nhiều </a:t>
            </a:r>
            <a:r>
              <a:rPr lang="vi-VN" sz="1800" b="1" dirty="0">
                <a:solidFill>
                  <a:srgbClr val="000000"/>
                </a:solidFill>
                <a:latin typeface="+mn-lt"/>
                <a:ea typeface="Calibri" panose="020F0502020204030204" pitchFamily="34" charset="0"/>
              </a:rPr>
              <a:t>vào thời tiết mùa vụ </a:t>
            </a:r>
            <a:r>
              <a:rPr lang="vi-VN" sz="1800" dirty="0">
                <a:solidFill>
                  <a:srgbClr val="000000"/>
                </a:solidFill>
                <a:latin typeface="+mn-lt"/>
                <a:ea typeface="Calibri" panose="020F0502020204030204" pitchFamily="34" charset="0"/>
              </a:rPr>
              <a:t>và gặp nhiều khó khăn trong mùa mưa do </a:t>
            </a:r>
            <a:r>
              <a:rPr lang="vi-VN" sz="1800" b="1" dirty="0">
                <a:solidFill>
                  <a:srgbClr val="000000"/>
                </a:solidFill>
                <a:latin typeface="+mn-lt"/>
                <a:ea typeface="Calibri" panose="020F0502020204030204" pitchFamily="34" charset="0"/>
              </a:rPr>
              <a:t>không có gạch mộc khô cung cấp cho sản xuất</a:t>
            </a:r>
            <a:r>
              <a:rPr lang="vi-VN" sz="1800" dirty="0">
                <a:solidFill>
                  <a:srgbClr val="000000"/>
                </a:solidFill>
                <a:latin typeface="+mn-lt"/>
                <a:ea typeface="Calibri" panose="020F0502020204030204" pitchFamily="34" charset="0"/>
              </a:rPr>
              <a:t>.</a:t>
            </a:r>
            <a:endParaRPr lang="en-US" sz="1800" dirty="0">
              <a:latin typeface="+mn-lt"/>
              <a:ea typeface="Calibri" panose="020F0502020204030204" pitchFamily="34" charset="0"/>
            </a:endParaRPr>
          </a:p>
          <a:p>
            <a:pPr marL="457189" indent="-457189" algn="just">
              <a:lnSpc>
                <a:spcPct val="150000"/>
              </a:lnSpc>
              <a:spcBef>
                <a:spcPts val="800"/>
              </a:spcBef>
              <a:buFont typeface="Calibri" panose="020F0502020204030204" pitchFamily="34" charset="0"/>
              <a:buChar char="-"/>
            </a:pPr>
            <a:r>
              <a:rPr lang="vi-VN" sz="1800" b="1" dirty="0">
                <a:solidFill>
                  <a:srgbClr val="000000"/>
                </a:solidFill>
                <a:latin typeface="+mn-lt"/>
                <a:ea typeface="Calibri" panose="020F0502020204030204" pitchFamily="34" charset="0"/>
              </a:rPr>
              <a:t>Hiệu quả vận hành của hầm sấy thấp </a:t>
            </a:r>
            <a:r>
              <a:rPr lang="vi-VN" sz="1800" dirty="0">
                <a:solidFill>
                  <a:srgbClr val="000000"/>
                </a:solidFill>
                <a:latin typeface="+mn-lt"/>
                <a:ea typeface="Calibri" panose="020F0502020204030204" pitchFamily="34" charset="0"/>
              </a:rPr>
              <a:t>và cần có </a:t>
            </a:r>
            <a:r>
              <a:rPr lang="vi-VN" sz="1800" b="1" dirty="0">
                <a:solidFill>
                  <a:srgbClr val="000000"/>
                </a:solidFill>
                <a:latin typeface="+mn-lt"/>
                <a:ea typeface="Calibri" panose="020F0502020204030204" pitchFamily="34" charset="0"/>
              </a:rPr>
              <a:t>hầm sấy phụ </a:t>
            </a:r>
            <a:r>
              <a:rPr lang="vi-VN" sz="1800" dirty="0">
                <a:solidFill>
                  <a:srgbClr val="000000"/>
                </a:solidFill>
                <a:latin typeface="+mn-lt"/>
                <a:ea typeface="Calibri" panose="020F0502020204030204" pitchFamily="34" charset="0"/>
              </a:rPr>
              <a:t>tiêu tổn nhiều năng lượng đáp ứng cho mùa mưa. </a:t>
            </a:r>
            <a:endParaRPr lang="en-US" sz="1800" dirty="0">
              <a:latin typeface="+mn-lt"/>
              <a:ea typeface="Calibri" panose="020F0502020204030204" pitchFamily="34" charset="0"/>
            </a:endParaRPr>
          </a:p>
          <a:p>
            <a:pPr marL="457189" indent="-457189" algn="just">
              <a:lnSpc>
                <a:spcPct val="150000"/>
              </a:lnSpc>
              <a:spcBef>
                <a:spcPts val="800"/>
              </a:spcBef>
              <a:spcAft>
                <a:spcPts val="1067"/>
              </a:spcAft>
              <a:buFont typeface="Calibri" panose="020F0502020204030204" pitchFamily="34" charset="0"/>
              <a:buChar char="-"/>
            </a:pPr>
            <a:r>
              <a:rPr lang="vi-VN" sz="1800" dirty="0">
                <a:solidFill>
                  <a:srgbClr val="000000"/>
                </a:solidFill>
                <a:latin typeface="+mn-lt"/>
                <a:ea typeface="Calibri" panose="020F0502020204030204" pitchFamily="34" charset="0"/>
              </a:rPr>
              <a:t>Lò có hệ thống </a:t>
            </a:r>
            <a:r>
              <a:rPr lang="vi-VN" sz="1800" b="1" dirty="0">
                <a:solidFill>
                  <a:srgbClr val="000000"/>
                </a:solidFill>
                <a:latin typeface="+mn-lt"/>
                <a:ea typeface="Calibri" panose="020F0502020204030204" pitchFamily="34" charset="0"/>
              </a:rPr>
              <a:t>đường ống và quạt cho làm lạnh nhanh </a:t>
            </a:r>
            <a:r>
              <a:rPr lang="vi-VN" sz="1800" dirty="0">
                <a:solidFill>
                  <a:srgbClr val="000000"/>
                </a:solidFill>
                <a:latin typeface="+mn-lt"/>
                <a:ea typeface="Calibri" panose="020F0502020204030204" pitchFamily="34" charset="0"/>
              </a:rPr>
              <a:t>nhưng </a:t>
            </a:r>
            <a:r>
              <a:rPr lang="vi-VN" sz="1800" b="1" dirty="0">
                <a:solidFill>
                  <a:srgbClr val="000000"/>
                </a:solidFill>
                <a:latin typeface="+mn-lt"/>
                <a:ea typeface="Calibri" panose="020F0502020204030204" pitchFamily="34" charset="0"/>
              </a:rPr>
              <a:t>không sử dụng được</a:t>
            </a:r>
            <a:r>
              <a:rPr lang="vi-VN" sz="1800" dirty="0">
                <a:solidFill>
                  <a:srgbClr val="000000"/>
                </a:solidFill>
                <a:latin typeface="+mn-lt"/>
                <a:ea typeface="Calibri" panose="020F0502020204030204" pitchFamily="34" charset="0"/>
              </a:rPr>
              <a:t>.</a:t>
            </a:r>
            <a:r>
              <a:rPr lang="en-US" sz="1800" dirty="0">
                <a:solidFill>
                  <a:srgbClr val="000000"/>
                </a:solidFill>
                <a:latin typeface="+mn-lt"/>
                <a:ea typeface="Calibri" panose="020F0502020204030204" pitchFamily="34" charset="0"/>
              </a:rPr>
              <a:t> </a:t>
            </a:r>
            <a:r>
              <a:rPr lang="en-US" sz="1800" dirty="0" err="1">
                <a:solidFill>
                  <a:srgbClr val="000000"/>
                </a:solidFill>
                <a:latin typeface="+mn-lt"/>
                <a:ea typeface="Calibri" panose="020F0502020204030204" pitchFamily="34" charset="0"/>
              </a:rPr>
              <a:t>Điều</a:t>
            </a:r>
            <a:r>
              <a:rPr lang="en-US" sz="1800" dirty="0">
                <a:solidFill>
                  <a:srgbClr val="000000"/>
                </a:solidFill>
                <a:latin typeface="+mn-lt"/>
                <a:ea typeface="Calibri" panose="020F0502020204030204" pitchFamily="34" charset="0"/>
              </a:rPr>
              <a:t> </a:t>
            </a:r>
            <a:r>
              <a:rPr lang="en-US" sz="1800" dirty="0" err="1">
                <a:solidFill>
                  <a:srgbClr val="000000"/>
                </a:solidFill>
                <a:latin typeface="+mn-lt"/>
                <a:ea typeface="Calibri" panose="020F0502020204030204" pitchFamily="34" charset="0"/>
              </a:rPr>
              <a:t>này</a:t>
            </a:r>
            <a:r>
              <a:rPr lang="en-US" sz="1800" dirty="0">
                <a:solidFill>
                  <a:srgbClr val="000000"/>
                </a:solidFill>
                <a:latin typeface="+mn-lt"/>
                <a:ea typeface="Calibri" panose="020F0502020204030204" pitchFamily="34" charset="0"/>
              </a:rPr>
              <a:t> </a:t>
            </a:r>
            <a:r>
              <a:rPr lang="en-US" sz="1800" dirty="0" err="1">
                <a:solidFill>
                  <a:srgbClr val="000000"/>
                </a:solidFill>
                <a:latin typeface="+mn-lt"/>
                <a:ea typeface="Calibri" panose="020F0502020204030204" pitchFamily="34" charset="0"/>
              </a:rPr>
              <a:t>cũng</a:t>
            </a:r>
            <a:r>
              <a:rPr lang="en-US" sz="1800" dirty="0">
                <a:solidFill>
                  <a:srgbClr val="000000"/>
                </a:solidFill>
                <a:latin typeface="+mn-lt"/>
                <a:ea typeface="Calibri" panose="020F0502020204030204" pitchFamily="34" charset="0"/>
              </a:rPr>
              <a:t> </a:t>
            </a:r>
            <a:r>
              <a:rPr lang="en-US" sz="1800" dirty="0" err="1">
                <a:solidFill>
                  <a:srgbClr val="000000"/>
                </a:solidFill>
                <a:latin typeface="+mn-lt"/>
                <a:ea typeface="Calibri" panose="020F0502020204030204" pitchFamily="34" charset="0"/>
              </a:rPr>
              <a:t>là</a:t>
            </a:r>
            <a:r>
              <a:rPr lang="en-US" sz="1800" dirty="0">
                <a:solidFill>
                  <a:srgbClr val="000000"/>
                </a:solidFill>
                <a:latin typeface="+mn-lt"/>
                <a:ea typeface="Calibri" panose="020F0502020204030204" pitchFamily="34" charset="0"/>
              </a:rPr>
              <a:t> </a:t>
            </a:r>
            <a:r>
              <a:rPr lang="en-US" sz="1800" dirty="0" err="1">
                <a:solidFill>
                  <a:srgbClr val="000000"/>
                </a:solidFill>
                <a:latin typeface="+mn-lt"/>
                <a:ea typeface="Calibri" panose="020F0502020204030204" pitchFamily="34" charset="0"/>
              </a:rPr>
              <a:t>nguyên</a:t>
            </a:r>
            <a:r>
              <a:rPr lang="en-US" sz="1800" dirty="0">
                <a:solidFill>
                  <a:srgbClr val="000000"/>
                </a:solidFill>
                <a:latin typeface="+mn-lt"/>
                <a:ea typeface="Calibri" panose="020F0502020204030204" pitchFamily="34" charset="0"/>
              </a:rPr>
              <a:t> </a:t>
            </a:r>
            <a:r>
              <a:rPr lang="en-US" sz="1800" dirty="0" err="1">
                <a:solidFill>
                  <a:srgbClr val="000000"/>
                </a:solidFill>
                <a:latin typeface="+mn-lt"/>
                <a:ea typeface="Calibri" panose="020F0502020204030204" pitchFamily="34" charset="0"/>
              </a:rPr>
              <a:t>nhân</a:t>
            </a:r>
            <a:r>
              <a:rPr lang="en-US" sz="1800" dirty="0">
                <a:solidFill>
                  <a:srgbClr val="000000"/>
                </a:solidFill>
                <a:latin typeface="+mn-lt"/>
                <a:ea typeface="Calibri" panose="020F0502020204030204" pitchFamily="34" charset="0"/>
              </a:rPr>
              <a:t> </a:t>
            </a:r>
            <a:r>
              <a:rPr lang="en-US" sz="1800" dirty="0" err="1">
                <a:solidFill>
                  <a:srgbClr val="000000"/>
                </a:solidFill>
                <a:latin typeface="+mn-lt"/>
                <a:ea typeface="Calibri" panose="020F0502020204030204" pitchFamily="34" charset="0"/>
              </a:rPr>
              <a:t>của</a:t>
            </a:r>
            <a:r>
              <a:rPr lang="en-US" sz="1800" dirty="0">
                <a:solidFill>
                  <a:srgbClr val="000000"/>
                </a:solidFill>
                <a:latin typeface="+mn-lt"/>
                <a:ea typeface="Calibri" panose="020F0502020204030204" pitchFamily="34" charset="0"/>
              </a:rPr>
              <a:t> </a:t>
            </a:r>
            <a:r>
              <a:rPr lang="en-US" sz="1800" b="1" dirty="0" err="1">
                <a:solidFill>
                  <a:srgbClr val="000000"/>
                </a:solidFill>
                <a:latin typeface="+mn-lt"/>
                <a:ea typeface="Calibri" panose="020F0502020204030204" pitchFamily="34" charset="0"/>
              </a:rPr>
              <a:t>tổn</a:t>
            </a:r>
            <a:r>
              <a:rPr lang="en-US" sz="1800" b="1" dirty="0">
                <a:solidFill>
                  <a:srgbClr val="000000"/>
                </a:solidFill>
                <a:latin typeface="+mn-lt"/>
                <a:ea typeface="Calibri" panose="020F0502020204030204" pitchFamily="34" charset="0"/>
              </a:rPr>
              <a:t> </a:t>
            </a:r>
            <a:r>
              <a:rPr lang="en-US" sz="1800" b="1" dirty="0" err="1">
                <a:solidFill>
                  <a:srgbClr val="000000"/>
                </a:solidFill>
                <a:latin typeface="+mn-lt"/>
                <a:ea typeface="Calibri" panose="020F0502020204030204" pitchFamily="34" charset="0"/>
              </a:rPr>
              <a:t>thất</a:t>
            </a:r>
            <a:r>
              <a:rPr lang="en-US" sz="1800" b="1" dirty="0">
                <a:solidFill>
                  <a:srgbClr val="000000"/>
                </a:solidFill>
                <a:latin typeface="+mn-lt"/>
                <a:ea typeface="Calibri" panose="020F0502020204030204" pitchFamily="34" charset="0"/>
              </a:rPr>
              <a:t> </a:t>
            </a:r>
            <a:r>
              <a:rPr lang="en-US" sz="1800" b="1" dirty="0" err="1">
                <a:solidFill>
                  <a:srgbClr val="000000"/>
                </a:solidFill>
                <a:latin typeface="+mn-lt"/>
                <a:ea typeface="Calibri" panose="020F0502020204030204" pitchFamily="34" charset="0"/>
              </a:rPr>
              <a:t>nhiệt</a:t>
            </a:r>
            <a:r>
              <a:rPr lang="en-US" sz="1800" b="1" dirty="0">
                <a:solidFill>
                  <a:srgbClr val="000000"/>
                </a:solidFill>
                <a:latin typeface="+mn-lt"/>
                <a:ea typeface="Calibri" panose="020F0502020204030204" pitchFamily="34" charset="0"/>
              </a:rPr>
              <a:t> </a:t>
            </a:r>
            <a:r>
              <a:rPr lang="en-US" sz="1800" dirty="0">
                <a:solidFill>
                  <a:srgbClr val="000000"/>
                </a:solidFill>
                <a:latin typeface="+mn-lt"/>
                <a:ea typeface="Calibri" panose="020F0502020204030204" pitchFamily="34" charset="0"/>
              </a:rPr>
              <a:t>do </a:t>
            </a:r>
            <a:r>
              <a:rPr lang="en-US" sz="1800" dirty="0" err="1">
                <a:solidFill>
                  <a:srgbClr val="000000"/>
                </a:solidFill>
                <a:latin typeface="+mn-lt"/>
                <a:ea typeface="Calibri" panose="020F0502020204030204" pitchFamily="34" charset="0"/>
              </a:rPr>
              <a:t>tồn</a:t>
            </a:r>
            <a:r>
              <a:rPr lang="en-US" sz="1800" dirty="0">
                <a:solidFill>
                  <a:srgbClr val="000000"/>
                </a:solidFill>
                <a:latin typeface="+mn-lt"/>
                <a:ea typeface="Calibri" panose="020F0502020204030204" pitchFamily="34" charset="0"/>
              </a:rPr>
              <a:t> </a:t>
            </a:r>
            <a:r>
              <a:rPr lang="en-US" sz="1800" dirty="0" err="1">
                <a:solidFill>
                  <a:srgbClr val="000000"/>
                </a:solidFill>
                <a:latin typeface="+mn-lt"/>
                <a:ea typeface="Calibri" panose="020F0502020204030204" pitchFamily="34" charset="0"/>
              </a:rPr>
              <a:t>trữ</a:t>
            </a:r>
            <a:r>
              <a:rPr lang="en-US" sz="1800" dirty="0">
                <a:solidFill>
                  <a:srgbClr val="000000"/>
                </a:solidFill>
                <a:latin typeface="+mn-lt"/>
                <a:ea typeface="Calibri" panose="020F0502020204030204" pitchFamily="34" charset="0"/>
              </a:rPr>
              <a:t> </a:t>
            </a:r>
            <a:r>
              <a:rPr lang="en-US" sz="1800" dirty="0" err="1">
                <a:solidFill>
                  <a:srgbClr val="000000"/>
                </a:solidFill>
                <a:latin typeface="+mn-lt"/>
                <a:ea typeface="Calibri" panose="020F0502020204030204" pitchFamily="34" charset="0"/>
              </a:rPr>
              <a:t>trong</a:t>
            </a:r>
            <a:r>
              <a:rPr lang="en-US" sz="1800" dirty="0">
                <a:solidFill>
                  <a:srgbClr val="000000"/>
                </a:solidFill>
                <a:latin typeface="+mn-lt"/>
                <a:ea typeface="Calibri" panose="020F0502020204030204" pitchFamily="34" charset="0"/>
              </a:rPr>
              <a:t> </a:t>
            </a:r>
            <a:r>
              <a:rPr lang="en-US" sz="1800" dirty="0" err="1">
                <a:solidFill>
                  <a:srgbClr val="000000"/>
                </a:solidFill>
                <a:latin typeface="+mn-lt"/>
                <a:ea typeface="Calibri" panose="020F0502020204030204" pitchFamily="34" charset="0"/>
              </a:rPr>
              <a:t>gạch</a:t>
            </a:r>
            <a:r>
              <a:rPr lang="en-US" sz="1800" dirty="0">
                <a:solidFill>
                  <a:srgbClr val="000000"/>
                </a:solidFill>
                <a:latin typeface="+mn-lt"/>
                <a:ea typeface="Calibri" panose="020F0502020204030204" pitchFamily="34" charset="0"/>
              </a:rPr>
              <a:t> </a:t>
            </a:r>
            <a:r>
              <a:rPr lang="en-US" sz="1800" dirty="0" err="1">
                <a:solidFill>
                  <a:srgbClr val="000000"/>
                </a:solidFill>
                <a:latin typeface="+mn-lt"/>
                <a:ea typeface="Calibri" panose="020F0502020204030204" pitchFamily="34" charset="0"/>
              </a:rPr>
              <a:t>và</a:t>
            </a:r>
            <a:r>
              <a:rPr lang="en-US" sz="1800" dirty="0">
                <a:solidFill>
                  <a:srgbClr val="000000"/>
                </a:solidFill>
                <a:latin typeface="+mn-lt"/>
                <a:ea typeface="Calibri" panose="020F0502020204030204" pitchFamily="34" charset="0"/>
              </a:rPr>
              <a:t> </a:t>
            </a:r>
            <a:r>
              <a:rPr lang="en-US" sz="1800" dirty="0" err="1">
                <a:solidFill>
                  <a:srgbClr val="000000"/>
                </a:solidFill>
                <a:latin typeface="+mn-lt"/>
                <a:ea typeface="Calibri" panose="020F0502020204030204" pitchFamily="34" charset="0"/>
              </a:rPr>
              <a:t>xe</a:t>
            </a:r>
            <a:r>
              <a:rPr lang="en-US" sz="1800" dirty="0">
                <a:solidFill>
                  <a:srgbClr val="000000"/>
                </a:solidFill>
                <a:latin typeface="+mn-lt"/>
                <a:ea typeface="Calibri" panose="020F0502020204030204" pitchFamily="34" charset="0"/>
              </a:rPr>
              <a:t> </a:t>
            </a:r>
            <a:r>
              <a:rPr lang="en-US" sz="1800" dirty="0" err="1">
                <a:solidFill>
                  <a:srgbClr val="000000"/>
                </a:solidFill>
                <a:latin typeface="+mn-lt"/>
                <a:ea typeface="Calibri" panose="020F0502020204030204" pitchFamily="34" charset="0"/>
              </a:rPr>
              <a:t>goòng</a:t>
            </a:r>
            <a:r>
              <a:rPr lang="en-US" sz="1800" dirty="0">
                <a:solidFill>
                  <a:srgbClr val="000000"/>
                </a:solidFill>
                <a:latin typeface="+mn-lt"/>
                <a:ea typeface="Calibri" panose="020F0502020204030204" pitchFamily="34" charset="0"/>
              </a:rPr>
              <a:t> </a:t>
            </a:r>
            <a:r>
              <a:rPr lang="en-US" sz="1800" dirty="0" err="1">
                <a:solidFill>
                  <a:srgbClr val="000000"/>
                </a:solidFill>
                <a:latin typeface="+mn-lt"/>
                <a:ea typeface="Calibri" panose="020F0502020204030204" pitchFamily="34" charset="0"/>
              </a:rPr>
              <a:t>ra</a:t>
            </a:r>
            <a:r>
              <a:rPr lang="en-US" sz="1800" dirty="0">
                <a:solidFill>
                  <a:srgbClr val="000000"/>
                </a:solidFill>
                <a:latin typeface="+mn-lt"/>
                <a:ea typeface="Calibri" panose="020F0502020204030204" pitchFamily="34" charset="0"/>
              </a:rPr>
              <a:t> </a:t>
            </a:r>
            <a:r>
              <a:rPr lang="en-US" sz="1800" dirty="0" err="1">
                <a:solidFill>
                  <a:srgbClr val="000000"/>
                </a:solidFill>
                <a:latin typeface="+mn-lt"/>
                <a:ea typeface="Calibri" panose="020F0502020204030204" pitchFamily="34" charset="0"/>
              </a:rPr>
              <a:t>khỏi</a:t>
            </a:r>
            <a:r>
              <a:rPr lang="en-US" sz="1800" dirty="0">
                <a:solidFill>
                  <a:srgbClr val="000000"/>
                </a:solidFill>
                <a:latin typeface="+mn-lt"/>
                <a:ea typeface="Calibri" panose="020F0502020204030204" pitchFamily="34" charset="0"/>
              </a:rPr>
              <a:t> </a:t>
            </a:r>
            <a:r>
              <a:rPr lang="en-US" sz="1800" dirty="0" err="1">
                <a:solidFill>
                  <a:srgbClr val="000000"/>
                </a:solidFill>
                <a:latin typeface="+mn-lt"/>
                <a:ea typeface="Calibri" panose="020F0502020204030204" pitchFamily="34" charset="0"/>
              </a:rPr>
              <a:t>lò</a:t>
            </a:r>
            <a:r>
              <a:rPr lang="en-US" sz="1800" dirty="0">
                <a:solidFill>
                  <a:srgbClr val="000000"/>
                </a:solidFill>
                <a:latin typeface="+mn-lt"/>
                <a:ea typeface="Calibri" panose="020F0502020204030204" pitchFamily="34" charset="0"/>
              </a:rPr>
              <a:t> </a:t>
            </a:r>
            <a:r>
              <a:rPr lang="en-US" sz="1800" dirty="0" err="1">
                <a:solidFill>
                  <a:srgbClr val="000000"/>
                </a:solidFill>
                <a:latin typeface="+mn-lt"/>
                <a:ea typeface="Calibri" panose="020F0502020204030204" pitchFamily="34" charset="0"/>
              </a:rPr>
              <a:t>cao</a:t>
            </a:r>
            <a:r>
              <a:rPr lang="en-US" sz="1800" dirty="0">
                <a:solidFill>
                  <a:srgbClr val="000000"/>
                </a:solidFill>
                <a:latin typeface="+mn-lt"/>
                <a:ea typeface="Calibri" panose="020F0502020204030204" pitchFamily="34" charset="0"/>
              </a:rPr>
              <a:t> </a:t>
            </a:r>
            <a:r>
              <a:rPr lang="en-US" sz="1800" dirty="0" err="1">
                <a:solidFill>
                  <a:srgbClr val="000000"/>
                </a:solidFill>
                <a:latin typeface="+mn-lt"/>
                <a:ea typeface="Calibri" panose="020F0502020204030204" pitchFamily="34" charset="0"/>
              </a:rPr>
              <a:t>hơn</a:t>
            </a:r>
            <a:endParaRPr lang="en-US" sz="1800" dirty="0">
              <a:latin typeface="+mn-lt"/>
              <a:ea typeface="Calibri" panose="020F0502020204030204" pitchFamily="34" charset="0"/>
            </a:endParaRPr>
          </a:p>
        </p:txBody>
      </p:sp>
    </p:spTree>
    <p:extLst>
      <p:ext uri="{BB962C8B-B14F-4D97-AF65-F5344CB8AC3E}">
        <p14:creationId xmlns:p14="http://schemas.microsoft.com/office/powerpoint/2010/main" val="7939945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AEEEC-FD59-4D23-A421-5BA4D08EC8EF}"/>
              </a:ext>
            </a:extLst>
          </p:cNvPr>
          <p:cNvSpPr>
            <a:spLocks noGrp="1"/>
          </p:cNvSpPr>
          <p:nvPr>
            <p:ph type="title"/>
          </p:nvPr>
        </p:nvSpPr>
        <p:spPr>
          <a:xfrm>
            <a:off x="995076" y="1404333"/>
            <a:ext cx="10201847" cy="354696"/>
          </a:xfrm>
        </p:spPr>
        <p:txBody>
          <a:bodyPr>
            <a:noAutofit/>
          </a:bodyPr>
          <a:lstStyle/>
          <a:p>
            <a:r>
              <a:rPr lang="vi-VN" dirty="0">
                <a:solidFill>
                  <a:schemeClr val="accent1">
                    <a:lumMod val="50000"/>
                  </a:schemeClr>
                </a:solidFill>
                <a:latin typeface="+mn-lt"/>
              </a:rPr>
              <a:t>CÂN BẰNG NĂNG LƯỢNG CHO LÒ NUNG</a:t>
            </a:r>
            <a:endParaRPr lang="en-150" dirty="0">
              <a:solidFill>
                <a:schemeClr val="accent1">
                  <a:lumMod val="50000"/>
                </a:schemeClr>
              </a:solidFill>
              <a:latin typeface="+mn-lt"/>
            </a:endParaRPr>
          </a:p>
        </p:txBody>
      </p:sp>
      <p:graphicFrame>
        <p:nvGraphicFramePr>
          <p:cNvPr id="3" name="Chart 2">
            <a:extLst>
              <a:ext uri="{FF2B5EF4-FFF2-40B4-BE49-F238E27FC236}">
                <a16:creationId xmlns:a16="http://schemas.microsoft.com/office/drawing/2014/main" id="{A0691BB7-9962-3A6F-90FB-CC9D9B350DC2}"/>
              </a:ext>
            </a:extLst>
          </p:cNvPr>
          <p:cNvGraphicFramePr/>
          <p:nvPr>
            <p:extLst>
              <p:ext uri="{D42A27DB-BD31-4B8C-83A1-F6EECF244321}">
                <p14:modId xmlns:p14="http://schemas.microsoft.com/office/powerpoint/2010/main" val="3372928378"/>
              </p:ext>
            </p:extLst>
          </p:nvPr>
        </p:nvGraphicFramePr>
        <p:xfrm>
          <a:off x="1789285" y="2510925"/>
          <a:ext cx="8804136" cy="359804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78218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E2858-A2C2-4A96-AA6A-E4B2380C0116}"/>
              </a:ext>
            </a:extLst>
          </p:cNvPr>
          <p:cNvSpPr>
            <a:spLocks noGrp="1"/>
          </p:cNvSpPr>
          <p:nvPr>
            <p:ph type="title"/>
          </p:nvPr>
        </p:nvSpPr>
        <p:spPr>
          <a:xfrm>
            <a:off x="704989" y="1332979"/>
            <a:ext cx="10972800" cy="495200"/>
          </a:xfrm>
        </p:spPr>
        <p:txBody>
          <a:bodyPr>
            <a:noAutofit/>
          </a:bodyPr>
          <a:lstStyle/>
          <a:p>
            <a:r>
              <a:rPr lang="vi-VN" sz="2000" dirty="0">
                <a:solidFill>
                  <a:schemeClr val="accent1">
                    <a:lumMod val="50000"/>
                  </a:schemeClr>
                </a:solidFill>
                <a:latin typeface="Arial" panose="020B0604020202020204" pitchFamily="34" charset="0"/>
              </a:rPr>
              <a:t>PHÂN PHỐI NĂNG LƯỢNG TRONG LÒ HẦM VÀ MÁY SẤY TRƯỚC KHI TRIỂN KHAI</a:t>
            </a:r>
            <a:endParaRPr lang="en-150" sz="2000" dirty="0">
              <a:solidFill>
                <a:schemeClr val="accent1">
                  <a:lumMod val="50000"/>
                </a:schemeClr>
              </a:solidFill>
              <a:latin typeface="+mn-lt"/>
            </a:endParaRPr>
          </a:p>
        </p:txBody>
      </p:sp>
      <p:sp>
        <p:nvSpPr>
          <p:cNvPr id="13" name="Rectangle 4">
            <a:extLst>
              <a:ext uri="{FF2B5EF4-FFF2-40B4-BE49-F238E27FC236}">
                <a16:creationId xmlns:a16="http://schemas.microsoft.com/office/drawing/2014/main" id="{CC24D070-E0EC-4912-9F47-C033A7E4BAC3}"/>
              </a:ext>
            </a:extLst>
          </p:cNvPr>
          <p:cNvSpPr>
            <a:spLocks noChangeArrowheads="1"/>
          </p:cNvSpPr>
          <p:nvPr/>
        </p:nvSpPr>
        <p:spPr bwMode="auto">
          <a:xfrm>
            <a:off x="3374157" y="3382061"/>
            <a:ext cx="184987" cy="647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567" tIns="45784" rIns="91567" bIns="45784" numCol="1" anchor="ctr" anchorCtr="0" compatLnSpc="1">
            <a:prstTxWarp prst="textNoShape">
              <a:avLst/>
            </a:prstTxWarp>
            <a:spAutoFit/>
          </a:bodyPr>
          <a:lstStyle/>
          <a:p>
            <a:pPr defTabSz="915596" eaLnBrk="0" fontAlgn="base" hangingPunct="0">
              <a:spcBef>
                <a:spcPct val="0"/>
              </a:spcBef>
              <a:spcAft>
                <a:spcPct val="0"/>
              </a:spcAft>
            </a:pPr>
            <a:br>
              <a:rPr lang="en-150" altLang="en-150" sz="1803">
                <a:latin typeface="Arial" panose="020B0604020202020204" pitchFamily="34" charset="0"/>
              </a:rPr>
            </a:br>
            <a:endParaRPr lang="en-150" altLang="en-150" sz="1803">
              <a:latin typeface="Arial" panose="020B0604020202020204" pitchFamily="34" charset="0"/>
            </a:endParaRPr>
          </a:p>
        </p:txBody>
      </p:sp>
      <p:graphicFrame>
        <p:nvGraphicFramePr>
          <p:cNvPr id="4" name="Chart 3">
            <a:extLst>
              <a:ext uri="{FF2B5EF4-FFF2-40B4-BE49-F238E27FC236}">
                <a16:creationId xmlns:a16="http://schemas.microsoft.com/office/drawing/2014/main" id="{14BEB045-F34B-2487-FB21-AD90C88D3BF2}"/>
              </a:ext>
            </a:extLst>
          </p:cNvPr>
          <p:cNvGraphicFramePr/>
          <p:nvPr>
            <p:extLst>
              <p:ext uri="{D42A27DB-BD31-4B8C-83A1-F6EECF244321}">
                <p14:modId xmlns:p14="http://schemas.microsoft.com/office/powerpoint/2010/main" val="119270222"/>
              </p:ext>
            </p:extLst>
          </p:nvPr>
        </p:nvGraphicFramePr>
        <p:xfrm>
          <a:off x="473607" y="2445788"/>
          <a:ext cx="6135156" cy="322143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a:extLst>
              <a:ext uri="{FF2B5EF4-FFF2-40B4-BE49-F238E27FC236}">
                <a16:creationId xmlns:a16="http://schemas.microsoft.com/office/drawing/2014/main" id="{0438EA0F-4F6B-155F-32A3-A193954187CE}"/>
              </a:ext>
            </a:extLst>
          </p:cNvPr>
          <p:cNvGraphicFramePr/>
          <p:nvPr>
            <p:extLst>
              <p:ext uri="{D42A27DB-BD31-4B8C-83A1-F6EECF244321}">
                <p14:modId xmlns:p14="http://schemas.microsoft.com/office/powerpoint/2010/main" val="3013193326"/>
              </p:ext>
            </p:extLst>
          </p:nvPr>
        </p:nvGraphicFramePr>
        <p:xfrm>
          <a:off x="6350557" y="2303590"/>
          <a:ext cx="5565619" cy="3221431"/>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7390BFCA-565F-2197-3F40-E848B4EA245D}"/>
              </a:ext>
            </a:extLst>
          </p:cNvPr>
          <p:cNvSpPr txBox="1"/>
          <p:nvPr/>
        </p:nvSpPr>
        <p:spPr>
          <a:xfrm>
            <a:off x="6866969" y="5335193"/>
            <a:ext cx="4810820" cy="379656"/>
          </a:xfrm>
          <a:prstGeom prst="rect">
            <a:avLst/>
          </a:prstGeom>
          <a:noFill/>
        </p:spPr>
        <p:txBody>
          <a:bodyPr wrap="square">
            <a:spAutoFit/>
          </a:bodyPr>
          <a:lstStyle/>
          <a:p>
            <a:r>
              <a:rPr lang="en-US" sz="1867" b="1" dirty="0" err="1">
                <a:solidFill>
                  <a:srgbClr val="000000"/>
                </a:solidFill>
                <a:latin typeface="Arial" panose="020B0604020202020204" pitchFamily="34" charset="0"/>
                <a:ea typeface="Calibri" panose="020F0502020204030204" pitchFamily="34" charset="0"/>
              </a:rPr>
              <a:t>Nhiệt</a:t>
            </a:r>
            <a:r>
              <a:rPr lang="en-US" sz="1867" b="1" dirty="0">
                <a:solidFill>
                  <a:srgbClr val="000000"/>
                </a:solidFill>
                <a:latin typeface="Arial" panose="020B0604020202020204" pitchFamily="34" charset="0"/>
                <a:ea typeface="Calibri" panose="020F0502020204030204" pitchFamily="34" charset="0"/>
              </a:rPr>
              <a:t> </a:t>
            </a:r>
            <a:r>
              <a:rPr lang="en-US" sz="1867" b="1" dirty="0" err="1">
                <a:solidFill>
                  <a:srgbClr val="000000"/>
                </a:solidFill>
                <a:latin typeface="Arial" panose="020B0604020202020204" pitchFamily="34" charset="0"/>
                <a:ea typeface="Calibri" panose="020F0502020204030204" pitchFamily="34" charset="0"/>
              </a:rPr>
              <a:t>năng</a:t>
            </a:r>
            <a:r>
              <a:rPr lang="en-US" sz="1867" b="1" dirty="0">
                <a:solidFill>
                  <a:srgbClr val="000000"/>
                </a:solidFill>
                <a:latin typeface="Arial" panose="020B0604020202020204" pitchFamily="34" charset="0"/>
                <a:ea typeface="Calibri" panose="020F0502020204030204" pitchFamily="34" charset="0"/>
              </a:rPr>
              <a:t> </a:t>
            </a:r>
            <a:r>
              <a:rPr lang="en-US" sz="1867" b="1" dirty="0" err="1">
                <a:solidFill>
                  <a:srgbClr val="000000"/>
                </a:solidFill>
                <a:latin typeface="Arial" panose="020B0604020202020204" pitchFamily="34" charset="0"/>
                <a:ea typeface="Calibri" panose="020F0502020204030204" pitchFamily="34" charset="0"/>
              </a:rPr>
              <a:t>sử</a:t>
            </a:r>
            <a:r>
              <a:rPr lang="en-US" sz="1867" b="1" dirty="0">
                <a:solidFill>
                  <a:srgbClr val="000000"/>
                </a:solidFill>
                <a:latin typeface="Arial" panose="020B0604020202020204" pitchFamily="34" charset="0"/>
                <a:ea typeface="Calibri" panose="020F0502020204030204" pitchFamily="34" charset="0"/>
              </a:rPr>
              <a:t> </a:t>
            </a:r>
            <a:r>
              <a:rPr lang="en-US" sz="1867" b="1" dirty="0" err="1">
                <a:solidFill>
                  <a:srgbClr val="000000"/>
                </a:solidFill>
                <a:latin typeface="Arial" panose="020B0604020202020204" pitchFamily="34" charset="0"/>
                <a:ea typeface="Calibri" panose="020F0502020204030204" pitchFamily="34" charset="0"/>
              </a:rPr>
              <a:t>dụng</a:t>
            </a:r>
            <a:r>
              <a:rPr lang="en-US" sz="1867" b="1" dirty="0">
                <a:solidFill>
                  <a:srgbClr val="000000"/>
                </a:solidFill>
                <a:latin typeface="Arial" panose="020B0604020202020204" pitchFamily="34" charset="0"/>
                <a:ea typeface="Calibri" panose="020F0502020204030204" pitchFamily="34" charset="0"/>
              </a:rPr>
              <a:t> </a:t>
            </a:r>
            <a:r>
              <a:rPr lang="en-US" sz="1867" b="1" dirty="0" err="1">
                <a:solidFill>
                  <a:srgbClr val="000000"/>
                </a:solidFill>
                <a:latin typeface="Arial" panose="020B0604020202020204" pitchFamily="34" charset="0"/>
                <a:ea typeface="Calibri" panose="020F0502020204030204" pitchFamily="34" charset="0"/>
              </a:rPr>
              <a:t>tại</a:t>
            </a:r>
            <a:r>
              <a:rPr lang="en-US" sz="1867" b="1" dirty="0">
                <a:solidFill>
                  <a:srgbClr val="000000"/>
                </a:solidFill>
                <a:latin typeface="Arial" panose="020B0604020202020204" pitchFamily="34" charset="0"/>
                <a:ea typeface="Calibri" panose="020F0502020204030204" pitchFamily="34" charset="0"/>
              </a:rPr>
              <a:t> </a:t>
            </a:r>
            <a:r>
              <a:rPr lang="en-US" sz="1867" b="1" dirty="0" err="1">
                <a:solidFill>
                  <a:srgbClr val="000000"/>
                </a:solidFill>
                <a:latin typeface="Arial" panose="020B0604020202020204" pitchFamily="34" charset="0"/>
                <a:ea typeface="Calibri" panose="020F0502020204030204" pitchFamily="34" charset="0"/>
              </a:rPr>
              <a:t>hầm</a:t>
            </a:r>
            <a:r>
              <a:rPr lang="en-US" sz="1867" b="1" dirty="0">
                <a:solidFill>
                  <a:srgbClr val="000000"/>
                </a:solidFill>
                <a:latin typeface="Arial" panose="020B0604020202020204" pitchFamily="34" charset="0"/>
                <a:ea typeface="Calibri" panose="020F0502020204030204" pitchFamily="34" charset="0"/>
              </a:rPr>
              <a:t> </a:t>
            </a:r>
            <a:r>
              <a:rPr lang="en-US" sz="1867" b="1" dirty="0" err="1">
                <a:solidFill>
                  <a:srgbClr val="000000"/>
                </a:solidFill>
                <a:latin typeface="Arial" panose="020B0604020202020204" pitchFamily="34" charset="0"/>
                <a:ea typeface="Calibri" panose="020F0502020204030204" pitchFamily="34" charset="0"/>
              </a:rPr>
              <a:t>sấy</a:t>
            </a:r>
            <a:r>
              <a:rPr lang="en-US" sz="1867" b="1" dirty="0">
                <a:solidFill>
                  <a:srgbClr val="000000"/>
                </a:solidFill>
                <a:latin typeface="Arial" panose="020B0604020202020204" pitchFamily="34" charset="0"/>
                <a:ea typeface="Calibri" panose="020F0502020204030204" pitchFamily="34" charset="0"/>
              </a:rPr>
              <a:t> </a:t>
            </a:r>
            <a:r>
              <a:rPr lang="en-US" sz="1867" b="1" dirty="0" err="1">
                <a:solidFill>
                  <a:srgbClr val="000000"/>
                </a:solidFill>
                <a:latin typeface="Arial" panose="020B0604020202020204" pitchFamily="34" charset="0"/>
                <a:ea typeface="Calibri" panose="020F0502020204030204" pitchFamily="34" charset="0"/>
              </a:rPr>
              <a:t>tuynel</a:t>
            </a:r>
            <a:r>
              <a:rPr lang="en-US" sz="1867" b="1" dirty="0">
                <a:solidFill>
                  <a:srgbClr val="000000"/>
                </a:solidFill>
                <a:latin typeface="Arial" panose="020B0604020202020204" pitchFamily="34" charset="0"/>
                <a:ea typeface="Calibri" panose="020F0502020204030204" pitchFamily="34" charset="0"/>
              </a:rPr>
              <a:t> </a:t>
            </a:r>
            <a:endParaRPr lang="en-US" sz="2400" dirty="0"/>
          </a:p>
        </p:txBody>
      </p:sp>
      <p:sp>
        <p:nvSpPr>
          <p:cNvPr id="8" name="TextBox 7">
            <a:extLst>
              <a:ext uri="{FF2B5EF4-FFF2-40B4-BE49-F238E27FC236}">
                <a16:creationId xmlns:a16="http://schemas.microsoft.com/office/drawing/2014/main" id="{1CCBD239-5F86-C4B8-479A-F01E314DE670}"/>
              </a:ext>
            </a:extLst>
          </p:cNvPr>
          <p:cNvSpPr txBox="1"/>
          <p:nvPr/>
        </p:nvSpPr>
        <p:spPr>
          <a:xfrm>
            <a:off x="994549" y="5809418"/>
            <a:ext cx="5356008" cy="379656"/>
          </a:xfrm>
          <a:prstGeom prst="rect">
            <a:avLst/>
          </a:prstGeom>
          <a:noFill/>
        </p:spPr>
        <p:txBody>
          <a:bodyPr wrap="square">
            <a:spAutoFit/>
          </a:bodyPr>
          <a:lstStyle/>
          <a:p>
            <a:r>
              <a:rPr lang="en-US" sz="1867" b="1" dirty="0" err="1">
                <a:solidFill>
                  <a:srgbClr val="000000"/>
                </a:solidFill>
                <a:latin typeface="Arial" panose="020B0604020202020204" pitchFamily="34" charset="0"/>
                <a:ea typeface="Calibri" panose="020F0502020204030204" pitchFamily="34" charset="0"/>
              </a:rPr>
              <a:t>Nhiệt</a:t>
            </a:r>
            <a:r>
              <a:rPr lang="en-US" sz="1867" b="1" dirty="0">
                <a:solidFill>
                  <a:srgbClr val="000000"/>
                </a:solidFill>
                <a:latin typeface="Arial" panose="020B0604020202020204" pitchFamily="34" charset="0"/>
                <a:ea typeface="Calibri" panose="020F0502020204030204" pitchFamily="34" charset="0"/>
              </a:rPr>
              <a:t> </a:t>
            </a:r>
            <a:r>
              <a:rPr lang="en-US" sz="1867" b="1" dirty="0" err="1">
                <a:solidFill>
                  <a:srgbClr val="000000"/>
                </a:solidFill>
                <a:latin typeface="Arial" panose="020B0604020202020204" pitchFamily="34" charset="0"/>
                <a:ea typeface="Calibri" panose="020F0502020204030204" pitchFamily="34" charset="0"/>
              </a:rPr>
              <a:t>năng</a:t>
            </a:r>
            <a:r>
              <a:rPr lang="en-US" sz="1867" b="1" dirty="0">
                <a:solidFill>
                  <a:srgbClr val="000000"/>
                </a:solidFill>
                <a:latin typeface="Arial" panose="020B0604020202020204" pitchFamily="34" charset="0"/>
                <a:ea typeface="Calibri" panose="020F0502020204030204" pitchFamily="34" charset="0"/>
              </a:rPr>
              <a:t> </a:t>
            </a:r>
            <a:r>
              <a:rPr lang="en-US" sz="1867" b="1" dirty="0" err="1">
                <a:solidFill>
                  <a:srgbClr val="000000"/>
                </a:solidFill>
                <a:latin typeface="Arial" panose="020B0604020202020204" pitchFamily="34" charset="0"/>
                <a:ea typeface="Calibri" panose="020F0502020204030204" pitchFamily="34" charset="0"/>
              </a:rPr>
              <a:t>sử</a:t>
            </a:r>
            <a:r>
              <a:rPr lang="en-US" sz="1867" b="1" dirty="0">
                <a:solidFill>
                  <a:srgbClr val="000000"/>
                </a:solidFill>
                <a:latin typeface="Arial" panose="020B0604020202020204" pitchFamily="34" charset="0"/>
                <a:ea typeface="Calibri" panose="020F0502020204030204" pitchFamily="34" charset="0"/>
              </a:rPr>
              <a:t> </a:t>
            </a:r>
            <a:r>
              <a:rPr lang="en-US" sz="1867" b="1" dirty="0" err="1">
                <a:solidFill>
                  <a:srgbClr val="000000"/>
                </a:solidFill>
                <a:latin typeface="Arial" panose="020B0604020202020204" pitchFamily="34" charset="0"/>
                <a:ea typeface="Calibri" panose="020F0502020204030204" pitchFamily="34" charset="0"/>
              </a:rPr>
              <a:t>dụng</a:t>
            </a:r>
            <a:r>
              <a:rPr lang="en-US" sz="1867" b="1" dirty="0">
                <a:solidFill>
                  <a:srgbClr val="000000"/>
                </a:solidFill>
                <a:latin typeface="Arial" panose="020B0604020202020204" pitchFamily="34" charset="0"/>
                <a:ea typeface="Calibri" panose="020F0502020204030204" pitchFamily="34" charset="0"/>
              </a:rPr>
              <a:t> </a:t>
            </a:r>
            <a:r>
              <a:rPr lang="en-US" sz="1867" b="1" dirty="0" err="1">
                <a:solidFill>
                  <a:srgbClr val="000000"/>
                </a:solidFill>
                <a:latin typeface="Arial" panose="020B0604020202020204" pitchFamily="34" charset="0"/>
                <a:ea typeface="Calibri" panose="020F0502020204030204" pitchFamily="34" charset="0"/>
              </a:rPr>
              <a:t>tại</a:t>
            </a:r>
            <a:r>
              <a:rPr lang="en-US" sz="1867" b="1" dirty="0">
                <a:solidFill>
                  <a:srgbClr val="000000"/>
                </a:solidFill>
                <a:latin typeface="Arial" panose="020B0604020202020204" pitchFamily="34" charset="0"/>
                <a:ea typeface="Calibri" panose="020F0502020204030204" pitchFamily="34" charset="0"/>
              </a:rPr>
              <a:t> </a:t>
            </a:r>
            <a:r>
              <a:rPr lang="vi-VN" sz="1867" b="1" dirty="0">
                <a:solidFill>
                  <a:srgbClr val="000000"/>
                </a:solidFill>
                <a:latin typeface="Arial" panose="020B0604020202020204" pitchFamily="34" charset="0"/>
                <a:ea typeface="Calibri" panose="020F0502020204030204" pitchFamily="34" charset="0"/>
              </a:rPr>
              <a:t>lò nung</a:t>
            </a:r>
            <a:r>
              <a:rPr lang="en-US" sz="1867" b="1" dirty="0">
                <a:solidFill>
                  <a:srgbClr val="000000"/>
                </a:solidFill>
                <a:latin typeface="Arial" panose="020B0604020202020204" pitchFamily="34" charset="0"/>
                <a:ea typeface="Calibri" panose="020F0502020204030204" pitchFamily="34" charset="0"/>
              </a:rPr>
              <a:t> </a:t>
            </a:r>
            <a:r>
              <a:rPr lang="en-US" sz="1867" b="1" dirty="0" err="1">
                <a:solidFill>
                  <a:srgbClr val="000000"/>
                </a:solidFill>
                <a:latin typeface="Arial" panose="020B0604020202020204" pitchFamily="34" charset="0"/>
                <a:ea typeface="Calibri" panose="020F0502020204030204" pitchFamily="34" charset="0"/>
              </a:rPr>
              <a:t>tuynel</a:t>
            </a:r>
            <a:r>
              <a:rPr lang="en-US" sz="1867" b="1" dirty="0">
                <a:solidFill>
                  <a:srgbClr val="000000"/>
                </a:solidFill>
                <a:latin typeface="Arial" panose="020B0604020202020204" pitchFamily="34" charset="0"/>
                <a:ea typeface="Calibri" panose="020F0502020204030204" pitchFamily="34" charset="0"/>
              </a:rPr>
              <a:t> </a:t>
            </a:r>
            <a:endParaRPr lang="en-US" sz="2400" dirty="0"/>
          </a:p>
        </p:txBody>
      </p:sp>
    </p:spTree>
    <p:extLst>
      <p:ext uri="{BB962C8B-B14F-4D97-AF65-F5344CB8AC3E}">
        <p14:creationId xmlns:p14="http://schemas.microsoft.com/office/powerpoint/2010/main" val="29882945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95E5C8-1B17-422E-AD54-2ACB63110950}"/>
              </a:ext>
            </a:extLst>
          </p:cNvPr>
          <p:cNvSpPr>
            <a:spLocks noGrp="1"/>
          </p:cNvSpPr>
          <p:nvPr>
            <p:ph type="title"/>
          </p:nvPr>
        </p:nvSpPr>
        <p:spPr/>
        <p:txBody>
          <a:bodyPr>
            <a:noAutofit/>
          </a:bodyPr>
          <a:lstStyle/>
          <a:p>
            <a:r>
              <a:rPr lang="vi-VN" dirty="0">
                <a:solidFill>
                  <a:schemeClr val="accent1">
                    <a:lumMod val="50000"/>
                  </a:schemeClr>
                </a:solidFill>
                <a:latin typeface="+mn-lt"/>
              </a:rPr>
              <a:t>NHẬN XÉT TÌNH TRẠNG</a:t>
            </a:r>
            <a:endParaRPr lang="en-150" dirty="0">
              <a:solidFill>
                <a:schemeClr val="accent1">
                  <a:lumMod val="50000"/>
                </a:schemeClr>
              </a:solidFill>
              <a:latin typeface="+mn-lt"/>
            </a:endParaRPr>
          </a:p>
        </p:txBody>
      </p:sp>
      <p:sp>
        <p:nvSpPr>
          <p:cNvPr id="9" name="Content Placeholder 8">
            <a:extLst>
              <a:ext uri="{FF2B5EF4-FFF2-40B4-BE49-F238E27FC236}">
                <a16:creationId xmlns:a16="http://schemas.microsoft.com/office/drawing/2014/main" id="{78470612-F641-40BB-998A-02133EA79169}"/>
              </a:ext>
            </a:extLst>
          </p:cNvPr>
          <p:cNvSpPr>
            <a:spLocks noGrp="1"/>
          </p:cNvSpPr>
          <p:nvPr>
            <p:ph type="body" idx="1"/>
          </p:nvPr>
        </p:nvSpPr>
        <p:spPr>
          <a:xfrm>
            <a:off x="706876" y="2026288"/>
            <a:ext cx="10972800" cy="4831712"/>
          </a:xfrm>
        </p:spPr>
        <p:txBody>
          <a:bodyPr>
            <a:noAutofit/>
          </a:bodyPr>
          <a:lstStyle/>
          <a:p>
            <a:pPr marL="342900" lvl="1" indent="-342900" algn="just">
              <a:lnSpc>
                <a:spcPct val="130000"/>
              </a:lnSpc>
              <a:spcBef>
                <a:spcPts val="600"/>
              </a:spcBef>
              <a:spcAft>
                <a:spcPts val="600"/>
              </a:spcAft>
            </a:pPr>
            <a:r>
              <a:rPr lang="en-US" sz="1600" dirty="0" err="1">
                <a:solidFill>
                  <a:srgbClr val="000000"/>
                </a:solidFill>
                <a:latin typeface="+mn-lt"/>
                <a:ea typeface="Calibri" panose="020F0502020204030204" pitchFamily="34" charset="0"/>
                <a:cs typeface="Arial" panose="020B0604020202020204" pitchFamily="34" charset="0"/>
              </a:rPr>
              <a:t>Hầm</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sấy</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ngắn</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hơn</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lò</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nung</a:t>
            </a:r>
            <a:r>
              <a:rPr lang="en-US" sz="1600" dirty="0">
                <a:solidFill>
                  <a:srgbClr val="000000"/>
                </a:solidFill>
                <a:latin typeface="+mn-lt"/>
                <a:ea typeface="Calibri" panose="020F0502020204030204" pitchFamily="34" charset="0"/>
                <a:cs typeface="Arial" panose="020B0604020202020204" pitchFamily="34" charset="0"/>
              </a:rPr>
              <a:t> 26m</a:t>
            </a:r>
            <a:r>
              <a:rPr lang="vi-VN"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quá</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trình</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sấy</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diễn</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ra</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ngắn</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không</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đáp</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ứng</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được</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thời</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gian</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bốc</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hơi</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nước</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đến</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khô</a:t>
            </a:r>
            <a:r>
              <a:rPr lang="en-US" sz="1600" dirty="0">
                <a:solidFill>
                  <a:srgbClr val="000000"/>
                </a:solidFill>
                <a:latin typeface="+mn-lt"/>
                <a:ea typeface="Calibri" panose="020F0502020204030204" pitchFamily="34" charset="0"/>
                <a:cs typeface="Arial" panose="020B0604020202020204" pitchFamily="34" charset="0"/>
              </a:rPr>
              <a:t>. </a:t>
            </a:r>
            <a:r>
              <a:rPr lang="vi-VN" sz="1600" dirty="0">
                <a:solidFill>
                  <a:srgbClr val="000000"/>
                </a:solidFill>
                <a:latin typeface="+mn-lt"/>
                <a:ea typeface="Calibri" panose="020F0502020204030204" pitchFamily="34" charset="0"/>
                <a:cs typeface="Arial" panose="020B0604020202020204" pitchFamily="34" charset="0"/>
              </a:rPr>
              <a:t>K</a:t>
            </a:r>
            <a:r>
              <a:rPr lang="en-US" sz="1600" dirty="0">
                <a:solidFill>
                  <a:srgbClr val="000000"/>
                </a:solidFill>
                <a:latin typeface="+mn-lt"/>
                <a:ea typeface="Calibri" panose="020F0502020204030204" pitchFamily="34" charset="0"/>
                <a:cs typeface="Arial" panose="020B0604020202020204" pitchFamily="34" charset="0"/>
              </a:rPr>
              <a:t>hi </a:t>
            </a:r>
            <a:r>
              <a:rPr lang="en-US" sz="1600" dirty="0" err="1">
                <a:solidFill>
                  <a:srgbClr val="000000"/>
                </a:solidFill>
                <a:latin typeface="+mn-lt"/>
                <a:ea typeface="Calibri" panose="020F0502020204030204" pitchFamily="34" charset="0"/>
                <a:cs typeface="Arial" panose="020B0604020202020204" pitchFamily="34" charset="0"/>
              </a:rPr>
              <a:t>thời</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tiết</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ẩm</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doanh</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nghiệp</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phải</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vận</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hành</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lò</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sấy</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phụ</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với</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việc</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tiêu</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thụ</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năng</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lượng</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tăng</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thêm</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lên</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đến</a:t>
            </a:r>
            <a:r>
              <a:rPr lang="en-US" sz="1600" dirty="0">
                <a:solidFill>
                  <a:srgbClr val="000000"/>
                </a:solidFill>
                <a:latin typeface="+mn-lt"/>
                <a:ea typeface="Calibri" panose="020F0502020204030204" pitchFamily="34" charset="0"/>
                <a:cs typeface="Arial" panose="020B0604020202020204" pitchFamily="34" charset="0"/>
              </a:rPr>
              <a:t> 410.83 kJ/kg </a:t>
            </a:r>
            <a:r>
              <a:rPr lang="en-US" sz="1600" dirty="0" err="1">
                <a:solidFill>
                  <a:srgbClr val="000000"/>
                </a:solidFill>
                <a:latin typeface="+mn-lt"/>
                <a:ea typeface="Calibri" panose="020F0502020204030204" pitchFamily="34" charset="0"/>
                <a:cs typeface="Arial" panose="020B0604020202020204" pitchFamily="34" charset="0"/>
              </a:rPr>
              <a:t>gạch</a:t>
            </a:r>
            <a:r>
              <a:rPr lang="en-US" sz="1600" dirty="0">
                <a:solidFill>
                  <a:srgbClr val="000000"/>
                </a:solidFill>
                <a:latin typeface="+mn-lt"/>
                <a:ea typeface="Calibri" panose="020F0502020204030204" pitchFamily="34" charset="0"/>
                <a:cs typeface="Arial" panose="020B0604020202020204" pitchFamily="34" charset="0"/>
              </a:rPr>
              <a:t>. </a:t>
            </a:r>
            <a:endParaRPr lang="en-US" sz="1600" dirty="0">
              <a:latin typeface="+mn-lt"/>
              <a:ea typeface="Calibri" panose="020F0502020204030204" pitchFamily="34" charset="0"/>
              <a:cs typeface="Arial" panose="020B0604020202020204" pitchFamily="34" charset="0"/>
            </a:endParaRPr>
          </a:p>
          <a:p>
            <a:pPr marL="342900" lvl="1" indent="-342900" algn="just">
              <a:lnSpc>
                <a:spcPct val="130000"/>
              </a:lnSpc>
              <a:spcBef>
                <a:spcPts val="600"/>
              </a:spcBef>
              <a:spcAft>
                <a:spcPts val="600"/>
              </a:spcAft>
            </a:pPr>
            <a:r>
              <a:rPr lang="en-US" sz="1600" dirty="0" err="1">
                <a:solidFill>
                  <a:srgbClr val="000000"/>
                </a:solidFill>
                <a:latin typeface="+mn-lt"/>
                <a:ea typeface="Calibri" panose="020F0502020204030204" pitchFamily="34" charset="0"/>
                <a:cs typeface="Arial" panose="020B0604020202020204" pitchFamily="34" charset="0"/>
              </a:rPr>
              <a:t>Quạt</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hút</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hầm</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sấy</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vận</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hành</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với</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công</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suất</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cao</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nên</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đã</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hút</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thêm</a:t>
            </a:r>
            <a:r>
              <a:rPr lang="en-US" sz="1600" dirty="0">
                <a:solidFill>
                  <a:srgbClr val="000000"/>
                </a:solidFill>
                <a:latin typeface="+mn-lt"/>
                <a:ea typeface="Calibri" panose="020F0502020204030204" pitchFamily="34" charset="0"/>
                <a:cs typeface="Arial" panose="020B0604020202020204" pitchFamily="34" charset="0"/>
              </a:rPr>
              <a:t> 35,438 kg/</a:t>
            </a:r>
            <a:r>
              <a:rPr lang="en-US" sz="1600" dirty="0" err="1">
                <a:solidFill>
                  <a:srgbClr val="000000"/>
                </a:solidFill>
                <a:latin typeface="+mn-lt"/>
                <a:ea typeface="Calibri" panose="020F0502020204030204" pitchFamily="34" charset="0"/>
                <a:cs typeface="Arial" panose="020B0604020202020204" pitchFamily="34" charset="0"/>
              </a:rPr>
              <a:t>giờ</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không</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khí</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bên</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ngoài</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vào</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trong</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hầm</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sấy</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và</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hòa</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trộn</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với</a:t>
            </a:r>
            <a:r>
              <a:rPr lang="en-US" sz="1600" dirty="0">
                <a:solidFill>
                  <a:srgbClr val="000000"/>
                </a:solidFill>
                <a:latin typeface="+mn-lt"/>
                <a:ea typeface="Calibri" panose="020F0502020204030204" pitchFamily="34" charset="0"/>
                <a:cs typeface="Arial" panose="020B0604020202020204" pitchFamily="34" charset="0"/>
              </a:rPr>
              <a:t> 41104</a:t>
            </a:r>
            <a:r>
              <a:rPr lang="vi-VN" sz="1600" dirty="0">
                <a:solidFill>
                  <a:srgbClr val="000000"/>
                </a:solidFill>
                <a:latin typeface="+mn-lt"/>
                <a:ea typeface="Calibri" panose="020F0502020204030204" pitchFamily="34" charset="0"/>
                <a:cs typeface="Arial" panose="020B0604020202020204" pitchFamily="34" charset="0"/>
              </a:rPr>
              <a:t> </a:t>
            </a:r>
            <a:r>
              <a:rPr lang="en-US" sz="1600" dirty="0">
                <a:solidFill>
                  <a:srgbClr val="000000"/>
                </a:solidFill>
                <a:latin typeface="+mn-lt"/>
                <a:ea typeface="Calibri" panose="020F0502020204030204" pitchFamily="34" charset="0"/>
                <a:cs typeface="Arial" panose="020B0604020202020204" pitchFamily="34" charset="0"/>
              </a:rPr>
              <a:t>kg/</a:t>
            </a:r>
            <a:r>
              <a:rPr lang="en-US" sz="1600" dirty="0" err="1">
                <a:solidFill>
                  <a:srgbClr val="000000"/>
                </a:solidFill>
                <a:latin typeface="+mn-lt"/>
                <a:ea typeface="Calibri" panose="020F0502020204030204" pitchFamily="34" charset="0"/>
                <a:cs typeface="Arial" panose="020B0604020202020204" pitchFamily="34" charset="0"/>
              </a:rPr>
              <a:t>giờ</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khí</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nóng</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đi</a:t>
            </a:r>
            <a:r>
              <a:rPr lang="en-US" sz="1600" dirty="0">
                <a:solidFill>
                  <a:srgbClr val="000000"/>
                </a:solidFill>
                <a:latin typeface="+mn-lt"/>
                <a:ea typeface="Calibri" panose="020F0502020204030204" pitchFamily="34" charset="0"/>
                <a:cs typeface="Arial" panose="020B0604020202020204" pitchFamily="34" charset="0"/>
              </a:rPr>
              <a:t> sang </a:t>
            </a:r>
            <a:r>
              <a:rPr lang="en-US" sz="1600" dirty="0" err="1">
                <a:solidFill>
                  <a:srgbClr val="000000"/>
                </a:solidFill>
                <a:latin typeface="+mn-lt"/>
                <a:ea typeface="Calibri" panose="020F0502020204030204" pitchFamily="34" charset="0"/>
                <a:cs typeface="Arial" panose="020B0604020202020204" pitchFamily="34" charset="0"/>
              </a:rPr>
              <a:t>từ</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lò</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nung</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Lượng</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không</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khí</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đưa</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thêm</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vào</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này</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đã</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làm</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giảm</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nhiệt</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độ</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hỗn</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hợp</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sử</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dụng</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để</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sấy</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và</a:t>
            </a:r>
            <a:r>
              <a:rPr lang="en-US" sz="1600" dirty="0">
                <a:solidFill>
                  <a:srgbClr val="000000"/>
                </a:solidFill>
                <a:latin typeface="+mn-lt"/>
                <a:ea typeface="Calibri" panose="020F0502020204030204" pitchFamily="34" charset="0"/>
                <a:cs typeface="Arial" panose="020B0604020202020204" pitchFamily="34" charset="0"/>
              </a:rPr>
              <a:t> do </a:t>
            </a:r>
            <a:r>
              <a:rPr lang="en-US" sz="1600" dirty="0" err="1">
                <a:solidFill>
                  <a:srgbClr val="000000"/>
                </a:solidFill>
                <a:latin typeface="+mn-lt"/>
                <a:ea typeface="Calibri" panose="020F0502020204030204" pitchFamily="34" charset="0"/>
                <a:cs typeface="Arial" panose="020B0604020202020204" pitchFamily="34" charset="0"/>
              </a:rPr>
              <a:t>đó</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làm</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giảm</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hiệu</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quả</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sấy</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của</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hầm</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sấy</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làm</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tăng</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tổn</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thất</a:t>
            </a:r>
            <a:r>
              <a:rPr lang="en-US" sz="1600" dirty="0">
                <a:solidFill>
                  <a:srgbClr val="000000"/>
                </a:solidFill>
                <a:latin typeface="+mn-lt"/>
                <a:ea typeface="Calibri" panose="020F0502020204030204" pitchFamily="34" charset="0"/>
                <a:cs typeface="Arial" panose="020B0604020202020204" pitchFamily="34" charset="0"/>
              </a:rPr>
              <a:t> do </a:t>
            </a:r>
            <a:r>
              <a:rPr lang="en-US" sz="1600" dirty="0" err="1">
                <a:solidFill>
                  <a:srgbClr val="000000"/>
                </a:solidFill>
                <a:latin typeface="+mn-lt"/>
                <a:ea typeface="Calibri" panose="020F0502020204030204" pitchFamily="34" charset="0"/>
                <a:cs typeface="Arial" panose="020B0604020202020204" pitchFamily="34" charset="0"/>
              </a:rPr>
              <a:t>khói</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thải</a:t>
            </a:r>
            <a:r>
              <a:rPr lang="en-US" sz="1600" dirty="0">
                <a:solidFill>
                  <a:srgbClr val="000000"/>
                </a:solidFill>
                <a:latin typeface="+mn-lt"/>
                <a:ea typeface="Calibri" panose="020F0502020204030204" pitchFamily="34" charset="0"/>
                <a:cs typeface="Arial" panose="020B0604020202020204" pitchFamily="34" charset="0"/>
              </a:rPr>
              <a:t>.</a:t>
            </a:r>
            <a:endParaRPr lang="vi-VN" sz="1600" dirty="0">
              <a:latin typeface="+mn-lt"/>
              <a:ea typeface="Calibri" panose="020F0502020204030204" pitchFamily="34" charset="0"/>
              <a:cs typeface="Arial" panose="020B0604020202020204" pitchFamily="34" charset="0"/>
            </a:endParaRPr>
          </a:p>
          <a:p>
            <a:pPr marL="342900" lvl="1" indent="-342900" algn="just">
              <a:lnSpc>
                <a:spcPct val="130000"/>
              </a:lnSpc>
              <a:spcBef>
                <a:spcPts val="600"/>
              </a:spcBef>
              <a:spcAft>
                <a:spcPts val="600"/>
              </a:spcAft>
            </a:pPr>
            <a:r>
              <a:rPr lang="en-US" sz="1600" dirty="0" err="1">
                <a:solidFill>
                  <a:srgbClr val="000000"/>
                </a:solidFill>
                <a:latin typeface="+mn-lt"/>
                <a:ea typeface="Calibri" panose="020F0502020204030204" pitchFamily="34" charset="0"/>
                <a:cs typeface="Arial" panose="020B0604020202020204" pitchFamily="34" charset="0"/>
              </a:rPr>
              <a:t>Tổn</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thất</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nhiệt</a:t>
            </a:r>
            <a:r>
              <a:rPr lang="en-US" sz="1600" dirty="0">
                <a:solidFill>
                  <a:srgbClr val="000000"/>
                </a:solidFill>
                <a:latin typeface="+mn-lt"/>
                <a:ea typeface="Calibri" panose="020F0502020204030204" pitchFamily="34" charset="0"/>
                <a:cs typeface="Arial" panose="020B0604020202020204" pitchFamily="34" charset="0"/>
              </a:rPr>
              <a:t> do </a:t>
            </a:r>
            <a:r>
              <a:rPr lang="en-US" sz="1600" dirty="0" err="1">
                <a:solidFill>
                  <a:srgbClr val="000000"/>
                </a:solidFill>
                <a:latin typeface="+mn-lt"/>
                <a:ea typeface="Calibri" panose="020F0502020204030204" pitchFamily="34" charset="0"/>
                <a:cs typeface="Arial" panose="020B0604020202020204" pitchFamily="34" charset="0"/>
              </a:rPr>
              <a:t>khói</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thải</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của</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hầm</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sấy</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tính</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toán</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được</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từ</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kết</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quả</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đo</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là</a:t>
            </a:r>
            <a:r>
              <a:rPr lang="en-US" sz="1600" dirty="0">
                <a:solidFill>
                  <a:srgbClr val="000000"/>
                </a:solidFill>
                <a:latin typeface="+mn-lt"/>
                <a:ea typeface="Calibri" panose="020F0502020204030204" pitchFamily="34" charset="0"/>
                <a:cs typeface="Arial" panose="020B0604020202020204" pitchFamily="34" charset="0"/>
              </a:rPr>
              <a:t> 410.83 kJ/kg </a:t>
            </a:r>
            <a:r>
              <a:rPr lang="en-US" sz="1600" dirty="0" err="1">
                <a:solidFill>
                  <a:srgbClr val="000000"/>
                </a:solidFill>
                <a:latin typeface="+mn-lt"/>
                <a:ea typeface="Calibri" panose="020F0502020204030204" pitchFamily="34" charset="0"/>
                <a:cs typeface="Arial" panose="020B0604020202020204" pitchFamily="34" charset="0"/>
              </a:rPr>
              <a:t>gạch</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tương</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đương</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với</a:t>
            </a:r>
            <a:r>
              <a:rPr lang="en-US" sz="1600" dirty="0">
                <a:solidFill>
                  <a:srgbClr val="000000"/>
                </a:solidFill>
                <a:latin typeface="+mn-lt"/>
                <a:ea typeface="Calibri" panose="020F0502020204030204" pitchFamily="34" charset="0"/>
                <a:cs typeface="Arial" panose="020B0604020202020204" pitchFamily="34" charset="0"/>
              </a:rPr>
              <a:t> 42% </a:t>
            </a:r>
            <a:r>
              <a:rPr lang="en-US" sz="1600" dirty="0" err="1">
                <a:solidFill>
                  <a:srgbClr val="000000"/>
                </a:solidFill>
                <a:latin typeface="+mn-lt"/>
                <a:ea typeface="Calibri" panose="020F0502020204030204" pitchFamily="34" charset="0"/>
                <a:cs typeface="Arial" panose="020B0604020202020204" pitchFamily="34" charset="0"/>
              </a:rPr>
              <a:t>lượng</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nhiệt</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đưa</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vào</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hầm</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sấy</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Lượng</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Nhiệt</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sử</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dụng</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để</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bốc</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hơi</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nước</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trong</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gạch</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là</a:t>
            </a:r>
            <a:r>
              <a:rPr lang="en-US" sz="1600" dirty="0">
                <a:solidFill>
                  <a:srgbClr val="000000"/>
                </a:solidFill>
                <a:latin typeface="+mn-lt"/>
                <a:ea typeface="Calibri" panose="020F0502020204030204" pitchFamily="34" charset="0"/>
                <a:cs typeface="Arial" panose="020B0604020202020204" pitchFamily="34" charset="0"/>
              </a:rPr>
              <a:t> 403.8kJ/kg </a:t>
            </a:r>
            <a:r>
              <a:rPr lang="en-US" sz="1600" dirty="0" err="1">
                <a:solidFill>
                  <a:srgbClr val="000000"/>
                </a:solidFill>
                <a:latin typeface="+mn-lt"/>
                <a:ea typeface="Calibri" panose="020F0502020204030204" pitchFamily="34" charset="0"/>
                <a:cs typeface="Arial" panose="020B0604020202020204" pitchFamily="34" charset="0"/>
              </a:rPr>
              <a:t>gạch</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vào</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thời</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điểm</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đo</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Nếu</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giảm</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được</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tổn</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thất</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nhiệt</a:t>
            </a:r>
            <a:r>
              <a:rPr lang="en-US" sz="1600" dirty="0">
                <a:solidFill>
                  <a:srgbClr val="000000"/>
                </a:solidFill>
                <a:latin typeface="+mn-lt"/>
                <a:ea typeface="Calibri" panose="020F0502020204030204" pitchFamily="34" charset="0"/>
                <a:cs typeface="Arial" panose="020B0604020202020204" pitchFamily="34" charset="0"/>
              </a:rPr>
              <a:t> do </a:t>
            </a:r>
            <a:r>
              <a:rPr lang="en-US" sz="1600" dirty="0" err="1">
                <a:solidFill>
                  <a:srgbClr val="000000"/>
                </a:solidFill>
                <a:latin typeface="+mn-lt"/>
                <a:ea typeface="Calibri" panose="020F0502020204030204" pitchFamily="34" charset="0"/>
                <a:cs typeface="Arial" panose="020B0604020202020204" pitchFamily="34" charset="0"/>
              </a:rPr>
              <a:t>khói</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thải</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của</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hầm</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sấy</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thì</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lượng</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Nhiệt</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có</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được</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sẽ</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tăng</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thêm</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để</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đẩy</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nhanh</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được</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tốc</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độ</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sấy</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làm</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tăng</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nhiệt</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độ</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gạch</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ra</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khỏi</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hầm</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sấy</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dẫn</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đến</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khả</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năng</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làm</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giảm</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thời</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gian</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nung</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và</a:t>
            </a:r>
            <a:r>
              <a:rPr lang="en-US" sz="1600" dirty="0">
                <a:solidFill>
                  <a:srgbClr val="000000"/>
                </a:solidFill>
                <a:latin typeface="+mn-lt"/>
                <a:ea typeface="Calibri" panose="020F0502020204030204" pitchFamily="34" charset="0"/>
                <a:cs typeface="Arial" panose="020B0604020202020204" pitchFamily="34" charset="0"/>
              </a:rPr>
              <a:t> do </a:t>
            </a:r>
            <a:r>
              <a:rPr lang="en-US" sz="1600" dirty="0" err="1">
                <a:solidFill>
                  <a:srgbClr val="000000"/>
                </a:solidFill>
                <a:latin typeface="+mn-lt"/>
                <a:ea typeface="Calibri" panose="020F0502020204030204" pitchFamily="34" charset="0"/>
                <a:cs typeface="Arial" panose="020B0604020202020204" pitchFamily="34" charset="0"/>
              </a:rPr>
              <a:t>đó</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tăng</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được</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công</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suất</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của</a:t>
            </a:r>
            <a:r>
              <a:rPr lang="en-US" sz="1600" dirty="0">
                <a:solidFill>
                  <a:srgbClr val="000000"/>
                </a:solidFill>
                <a:latin typeface="+mn-lt"/>
                <a:ea typeface="Calibri" panose="020F0502020204030204" pitchFamily="34" charset="0"/>
                <a:cs typeface="Arial" panose="020B0604020202020204" pitchFamily="34" charset="0"/>
              </a:rPr>
              <a:t> </a:t>
            </a:r>
            <a:r>
              <a:rPr lang="en-US" sz="1600" dirty="0" err="1">
                <a:solidFill>
                  <a:srgbClr val="000000"/>
                </a:solidFill>
                <a:latin typeface="+mn-lt"/>
                <a:ea typeface="Calibri" panose="020F0502020204030204" pitchFamily="34" charset="0"/>
                <a:cs typeface="Arial" panose="020B0604020202020204" pitchFamily="34" charset="0"/>
              </a:rPr>
              <a:t>lò</a:t>
            </a:r>
            <a:r>
              <a:rPr lang="en-US" sz="1600" dirty="0">
                <a:solidFill>
                  <a:srgbClr val="000000"/>
                </a:solidFill>
                <a:latin typeface="+mn-lt"/>
                <a:ea typeface="Calibri" panose="020F0502020204030204" pitchFamily="34" charset="0"/>
                <a:cs typeface="Arial" panose="020B0604020202020204" pitchFamily="34" charset="0"/>
              </a:rPr>
              <a:t>.</a:t>
            </a:r>
            <a:endParaRPr lang="en-US" sz="1600" dirty="0">
              <a:latin typeface="+mn-lt"/>
              <a:ea typeface="Cambria" panose="02040503050406030204" pitchFamily="18" charset="0"/>
              <a:cs typeface="Arial" panose="020B0604020202020204" pitchFamily="34" charset="0"/>
            </a:endParaRPr>
          </a:p>
        </p:txBody>
      </p:sp>
      <p:sp>
        <p:nvSpPr>
          <p:cNvPr id="8" name="Rectangle 1">
            <a:extLst>
              <a:ext uri="{FF2B5EF4-FFF2-40B4-BE49-F238E27FC236}">
                <a16:creationId xmlns:a16="http://schemas.microsoft.com/office/drawing/2014/main" id="{46B37AEE-14C2-4A66-AA5B-0EC50857EB0D}"/>
              </a:ext>
            </a:extLst>
          </p:cNvPr>
          <p:cNvSpPr>
            <a:spLocks noChangeArrowheads="1"/>
          </p:cNvSpPr>
          <p:nvPr/>
        </p:nvSpPr>
        <p:spPr bwMode="auto">
          <a:xfrm>
            <a:off x="1980247" y="2533029"/>
            <a:ext cx="184987" cy="647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567" tIns="45784" rIns="91567" bIns="45784" numCol="1" anchor="ctr" anchorCtr="0" compatLnSpc="1">
            <a:prstTxWarp prst="textNoShape">
              <a:avLst/>
            </a:prstTxWarp>
            <a:spAutoFit/>
          </a:bodyPr>
          <a:lstStyle/>
          <a:p>
            <a:pPr defTabSz="915596" eaLnBrk="0" fontAlgn="base" hangingPunct="0">
              <a:spcBef>
                <a:spcPct val="0"/>
              </a:spcBef>
              <a:spcAft>
                <a:spcPct val="0"/>
              </a:spcAft>
            </a:pPr>
            <a:br>
              <a:rPr lang="en-150" altLang="en-150" sz="1803"/>
            </a:br>
            <a:endParaRPr lang="en-150" altLang="en-150" sz="1803"/>
          </a:p>
        </p:txBody>
      </p:sp>
    </p:spTree>
    <p:extLst>
      <p:ext uri="{BB962C8B-B14F-4D97-AF65-F5344CB8AC3E}">
        <p14:creationId xmlns:p14="http://schemas.microsoft.com/office/powerpoint/2010/main" val="33785597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8C0642-A9B2-4E61-8270-FFA96C270887}"/>
              </a:ext>
            </a:extLst>
          </p:cNvPr>
          <p:cNvSpPr>
            <a:spLocks noGrp="1"/>
          </p:cNvSpPr>
          <p:nvPr>
            <p:ph type="title"/>
          </p:nvPr>
        </p:nvSpPr>
        <p:spPr/>
        <p:txBody>
          <a:bodyPr>
            <a:noAutofit/>
          </a:bodyPr>
          <a:lstStyle/>
          <a:p>
            <a:r>
              <a:rPr lang="en-US" dirty="0">
                <a:solidFill>
                  <a:schemeClr val="accent1">
                    <a:lumMod val="50000"/>
                  </a:schemeClr>
                </a:solidFill>
                <a:latin typeface="+mn-lt"/>
              </a:rPr>
              <a:t>THẢO LUẬN</a:t>
            </a:r>
          </a:p>
        </p:txBody>
      </p:sp>
      <p:sp>
        <p:nvSpPr>
          <p:cNvPr id="3" name="Text Placeholder 2">
            <a:extLst>
              <a:ext uri="{FF2B5EF4-FFF2-40B4-BE49-F238E27FC236}">
                <a16:creationId xmlns:a16="http://schemas.microsoft.com/office/drawing/2014/main" id="{52E0F378-A82B-4002-B316-136EE6DC344B}"/>
              </a:ext>
            </a:extLst>
          </p:cNvPr>
          <p:cNvSpPr>
            <a:spLocks noGrp="1"/>
          </p:cNvSpPr>
          <p:nvPr>
            <p:ph type="body" idx="1"/>
          </p:nvPr>
        </p:nvSpPr>
        <p:spPr>
          <a:xfrm>
            <a:off x="609600" y="1984442"/>
            <a:ext cx="10972800" cy="3852154"/>
          </a:xfrm>
        </p:spPr>
        <p:txBody>
          <a:bodyPr>
            <a:noAutofit/>
          </a:bodyPr>
          <a:lstStyle/>
          <a:p>
            <a:pPr marL="186262" indent="0">
              <a:lnSpc>
                <a:spcPct val="150000"/>
              </a:lnSpc>
              <a:buNone/>
            </a:pPr>
            <a:r>
              <a:rPr lang="vi-VN" sz="1800" dirty="0">
                <a:latin typeface="+mn-lt"/>
              </a:rPr>
              <a:t>Bài tập phân tích trường hợp Đồng Tâm</a:t>
            </a:r>
            <a:endParaRPr lang="en-US" sz="1800" dirty="0">
              <a:latin typeface="+mn-lt"/>
            </a:endParaRPr>
          </a:p>
          <a:p>
            <a:pPr marL="186262" indent="0">
              <a:lnSpc>
                <a:spcPct val="150000"/>
              </a:lnSpc>
              <a:buNone/>
            </a:pPr>
            <a:r>
              <a:rPr lang="vi-VN" sz="1800" dirty="0">
                <a:latin typeface="+mn-lt"/>
              </a:rPr>
              <a:t>Tên nhóm: ___________  </a:t>
            </a:r>
            <a:endParaRPr lang="en-US" sz="1800" dirty="0">
              <a:latin typeface="+mn-lt"/>
            </a:endParaRPr>
          </a:p>
          <a:p>
            <a:pPr marL="186262" indent="0">
              <a:lnSpc>
                <a:spcPct val="150000"/>
              </a:lnSpc>
              <a:buNone/>
            </a:pPr>
            <a:r>
              <a:rPr lang="vi-VN" sz="1800" dirty="0">
                <a:latin typeface="+mn-lt"/>
              </a:rPr>
              <a:t>Lựa chọn phân tích:</a:t>
            </a:r>
            <a:endParaRPr lang="en-US" sz="1800" dirty="0">
              <a:latin typeface="+mn-lt"/>
            </a:endParaRPr>
          </a:p>
          <a:p>
            <a:pPr marL="186262" indent="0">
              <a:lnSpc>
                <a:spcPct val="150000"/>
              </a:lnSpc>
              <a:buNone/>
            </a:pPr>
            <a:r>
              <a:rPr lang="vi-VN" sz="1800" dirty="0">
                <a:latin typeface="+mn-lt"/>
              </a:rPr>
              <a:t>☐ Cải tạo lò  ☐ Hầm sấy  ☐ Xe goòng  ☐ Quạt – khí động</a:t>
            </a:r>
            <a:endParaRPr lang="en-US" sz="1800" dirty="0">
              <a:latin typeface="+mn-lt"/>
            </a:endParaRPr>
          </a:p>
          <a:p>
            <a:pPr marL="186262" indent="0">
              <a:lnSpc>
                <a:spcPct val="150000"/>
              </a:lnSpc>
              <a:buNone/>
            </a:pPr>
            <a:r>
              <a:rPr lang="en-US" sz="1800" dirty="0">
                <a:latin typeface="+mn-lt"/>
              </a:rPr>
              <a:t>1. </a:t>
            </a:r>
            <a:r>
              <a:rPr lang="vi-VN" sz="1800" dirty="0">
                <a:latin typeface="+mn-lt"/>
              </a:rPr>
              <a:t>Mô tả hiện trạng tại Đồng Tâm:(tự tóm tắt ngắn gọn từ slide)</a:t>
            </a:r>
            <a:endParaRPr lang="en-US" sz="1800" dirty="0">
              <a:latin typeface="+mn-lt"/>
            </a:endParaRPr>
          </a:p>
          <a:p>
            <a:pPr marL="186262" indent="0">
              <a:lnSpc>
                <a:spcPct val="150000"/>
              </a:lnSpc>
              <a:buNone/>
            </a:pPr>
            <a:r>
              <a:rPr lang="vi-VN" sz="1800" dirty="0">
                <a:latin typeface="+mn-lt"/>
              </a:rPr>
              <a:t>2. Vấn đề kỹ thuật chính bạn rút ra là gì?</a:t>
            </a:r>
            <a:endParaRPr lang="en-US" sz="1800" dirty="0">
              <a:latin typeface="+mn-lt"/>
            </a:endParaRPr>
          </a:p>
          <a:p>
            <a:pPr marL="186262" indent="0">
              <a:lnSpc>
                <a:spcPct val="150000"/>
              </a:lnSpc>
              <a:buNone/>
            </a:pPr>
            <a:r>
              <a:rPr lang="vi-VN" sz="1800" dirty="0">
                <a:latin typeface="+mn-lt"/>
              </a:rPr>
              <a:t>3. Nếu bạn làm kỹ thuật trưởng tại nhà máy tương tự, bạn sẽ làm gì?</a:t>
            </a:r>
            <a:endParaRPr lang="en-US" sz="1800" dirty="0">
              <a:latin typeface="+mn-lt"/>
            </a:endParaRPr>
          </a:p>
          <a:p>
            <a:pPr marL="186262" indent="0">
              <a:lnSpc>
                <a:spcPct val="150000"/>
              </a:lnSpc>
              <a:buNone/>
            </a:pPr>
            <a:r>
              <a:rPr lang="vi-VN" sz="1800" dirty="0">
                <a:latin typeface="+mn-lt"/>
              </a:rPr>
              <a:t>4. Ước tính kết quả mong muốn (giảm điện, giảm phế phẩm…)</a:t>
            </a:r>
            <a:endParaRPr lang="en-US" sz="1800" dirty="0">
              <a:latin typeface="+mn-lt"/>
            </a:endParaRPr>
          </a:p>
        </p:txBody>
      </p:sp>
    </p:spTree>
    <p:extLst>
      <p:ext uri="{BB962C8B-B14F-4D97-AF65-F5344CB8AC3E}">
        <p14:creationId xmlns:p14="http://schemas.microsoft.com/office/powerpoint/2010/main" val="3257497427"/>
      </p:ext>
    </p:extLst>
  </p:cSld>
  <p:clrMapOvr>
    <a:masterClrMapping/>
  </p:clrMapOvr>
</p:sld>
</file>

<file path=ppt/theme/theme1.xml><?xml version="1.0" encoding="utf-8"?>
<a:theme xmlns:a="http://schemas.openxmlformats.org/drawingml/2006/main" name="2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82</TotalTime>
  <Words>4706</Words>
  <Application>Microsoft Office PowerPoint</Application>
  <PresentationFormat>Widescreen</PresentationFormat>
  <Paragraphs>865</Paragraphs>
  <Slides>40</Slides>
  <Notes>15</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40</vt:i4>
      </vt:variant>
    </vt:vector>
  </HeadingPairs>
  <TitlesOfParts>
    <vt:vector size="51" baseType="lpstr">
      <vt:lpstr>맑은 고딕</vt:lpstr>
      <vt:lpstr>Arial</vt:lpstr>
      <vt:lpstr>Calibri</vt:lpstr>
      <vt:lpstr>Cambria</vt:lpstr>
      <vt:lpstr>Fira Sans Extra Condensed</vt:lpstr>
      <vt:lpstr>Montserrat Classic</vt:lpstr>
      <vt:lpstr>Old Standard TT</vt:lpstr>
      <vt:lpstr>Roboto</vt:lpstr>
      <vt:lpstr>Times New Roman</vt:lpstr>
      <vt:lpstr>Wingdings</vt:lpstr>
      <vt:lpstr>2_Energy Saving Infographics by Slidesgo</vt:lpstr>
      <vt:lpstr>PowerPoint Presentation</vt:lpstr>
      <vt:lpstr>TRƯỜNG HỢP NGHIÊN CỨU 1 – NHÀ MÁY GẠCH TUYNEL ĐỒNG TÂM</vt:lpstr>
      <vt:lpstr>ĐẶC ĐIỂM LÒ NUNG TUYNEL CỦA CÔNG TY</vt:lpstr>
      <vt:lpstr>CẤU TRÚC LÒ NUNG, LÒ SẤY</vt:lpstr>
      <vt:lpstr>HIỆN TRẠNG SẢN XUẤT CỦA LÒ NUNG</vt:lpstr>
      <vt:lpstr>CÂN BẰNG NĂNG LƯỢNG CHO LÒ NUNG</vt:lpstr>
      <vt:lpstr>PHÂN PHỐI NĂNG LƯỢNG TRONG LÒ HẦM VÀ MÁY SẤY TRƯỚC KHI TRIỂN KHAI</vt:lpstr>
      <vt:lpstr>NHẬN XÉT TÌNH TRẠNG</vt:lpstr>
      <vt:lpstr>THẢO LUẬN</vt:lpstr>
      <vt:lpstr>DỰ KIẾN GIẢI PHÁP TIẾT KIỆM NĂNG LƯỢNG</vt:lpstr>
      <vt:lpstr>NHỮNG HOẠT ĐỘNG ĐÃ THỰC HIỆN</vt:lpstr>
      <vt:lpstr>CÁC HOẠT ĐỘNG ĐÃ THỰC HIỆN</vt:lpstr>
      <vt:lpstr>NHỮNG HOẠT ĐỘNG ĐÃ THỰC HIỆN</vt:lpstr>
      <vt:lpstr>NHỮNG HOẠT ĐỘNG ĐÃ THỰC HIỆN</vt:lpstr>
      <vt:lpstr>KẾT QUẢ ĐẠT ĐƯỢC CỦA HOẠT ĐỘNG TIẾT KIỆM NĂNG LƯỢNG</vt:lpstr>
      <vt:lpstr>KẾT QUẢ ĐẠT ĐƯỢC CỦA HOẠT ĐỘNG TIẾT KIỆM NĂNG LƯỢNG</vt:lpstr>
      <vt:lpstr>KẾT QUẢ ĐẠT ĐƯỢC CỦA HOẠT ĐỘNG TIẾT KIỆM NĂNG LƯỢNG</vt:lpstr>
      <vt:lpstr>KẾT LUẬN CHO TRƯỜNG HỢP ĐIỂN HÌNH</vt:lpstr>
      <vt:lpstr>PowerPoint Presentation</vt:lpstr>
      <vt:lpstr>CASE STUDY 2 – CÔNG TY CP SÔNG ĐA CAO CƯỜNG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Ứng dụng của dầu nhiệt cho lò con lăn ở Ấn Độ</vt:lpstr>
      <vt:lpstr>Ứng dụng của dầu nhiệt cho lò thanh lăn ở Ấn Độ</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12</cp:revision>
  <dcterms:created xsi:type="dcterms:W3CDTF">2025-06-05T07:05:12Z</dcterms:created>
  <dcterms:modified xsi:type="dcterms:W3CDTF">2025-09-22T07:43:38Z</dcterms:modified>
</cp:coreProperties>
</file>